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8" r:id="rId3"/>
    <p:sldId id="260" r:id="rId4"/>
    <p:sldId id="261" r:id="rId5"/>
    <p:sldId id="263" r:id="rId6"/>
    <p:sldId id="262" r:id="rId7"/>
    <p:sldId id="264" r:id="rId8"/>
    <p:sldId id="265" r:id="rId9"/>
    <p:sldId id="266" r:id="rId10"/>
    <p:sldId id="267" r:id="rId11"/>
    <p:sldId id="268" r:id="rId12"/>
    <p:sldId id="269" r:id="rId13"/>
    <p:sldId id="270" r:id="rId14"/>
    <p:sldId id="271" r:id="rId15"/>
    <p:sldId id="272" r:id="rId16"/>
    <p:sldId id="273"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96"/>
      </p:cViewPr>
      <p:guideLst/>
    </p:cSldViewPr>
  </p:slideViewPr>
  <p:notesTextViewPr>
    <p:cViewPr>
      <p:scale>
        <a:sx n="1" d="1"/>
        <a:sy n="1" d="1"/>
      </p:scale>
      <p:origin x="0" y="0"/>
    </p:cViewPr>
  </p:notesTextViewPr>
  <p:notesViewPr>
    <p:cSldViewPr snapToGrid="0">
      <p:cViewPr varScale="1">
        <p:scale>
          <a:sx n="48" d="100"/>
          <a:sy n="48" d="100"/>
        </p:scale>
        <p:origin x="2684"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65637B-4ED4-4980-913C-AF1C6E91FD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4759997-CBD3-4F2F-BE9B-E5E94D0745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12757B-B4E2-4368-A68F-41FCB6991EDD}" type="datetimeFigureOut">
              <a:rPr lang="en-IN" smtClean="0"/>
              <a:t>19-10-2025</a:t>
            </a:fld>
            <a:endParaRPr lang="en-IN"/>
          </a:p>
        </p:txBody>
      </p:sp>
      <p:sp>
        <p:nvSpPr>
          <p:cNvPr id="4" name="Footer Placeholder 3">
            <a:extLst>
              <a:ext uri="{FF2B5EF4-FFF2-40B4-BE49-F238E27FC236}">
                <a16:creationId xmlns:a16="http://schemas.microsoft.com/office/drawing/2014/main" id="{F3AC5C53-25D6-4997-9750-DD434EEDB8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5F88401-F1B5-45A4-9DBF-84D8DDD3573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E89E61-7763-4A53-8D85-F5B7A481D9AF}" type="slidenum">
              <a:rPr lang="en-IN" smtClean="0"/>
              <a:t>‹#›</a:t>
            </a:fld>
            <a:endParaRPr lang="en-IN"/>
          </a:p>
        </p:txBody>
      </p:sp>
    </p:spTree>
    <p:extLst>
      <p:ext uri="{BB962C8B-B14F-4D97-AF65-F5344CB8AC3E}">
        <p14:creationId xmlns:p14="http://schemas.microsoft.com/office/powerpoint/2010/main" val="3804457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B4CF-6AAA-4FF2-A6BB-C3D4D4018977}" type="datetimeFigureOut">
              <a:rPr lang="en-IN" smtClean="0"/>
              <a:t>19-10-2025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670BF-6422-4300-A33E-70F14ABF8822}" type="slidenum">
              <a:rPr lang="en-IN" smtClean="0"/>
              <a:t>‹#›</a:t>
            </a:fld>
            <a:endParaRPr lang="en-IN"/>
          </a:p>
        </p:txBody>
      </p:sp>
    </p:spTree>
    <p:extLst>
      <p:ext uri="{BB962C8B-B14F-4D97-AF65-F5344CB8AC3E}">
        <p14:creationId xmlns:p14="http://schemas.microsoft.com/office/powerpoint/2010/main" val="49280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6F94452-A8D1-47E2-9D7D-BC58E5767D4C}"/>
              </a:ext>
            </a:extLst>
          </p:cNvPr>
          <p:cNvSpPr>
            <a:spLocks noGrp="1"/>
          </p:cNvSpPr>
          <p:nvPr>
            <p:ph type="dt" sz="half" idx="10"/>
          </p:nvPr>
        </p:nvSpPr>
        <p:spPr>
          <a:xfrm>
            <a:off x="524933" y="6356349"/>
            <a:ext cx="2743200" cy="365125"/>
          </a:xfrm>
          <a:prstGeom prst="rect">
            <a:avLst/>
          </a:prstGeom>
        </p:spPr>
        <p:txBody>
          <a:bodyPr/>
          <a:lstStyle>
            <a:lvl1pPr>
              <a:defRPr b="1">
                <a:latin typeface="Times New Roman" panose="02020603050405020304" pitchFamily="18" charset="0"/>
                <a:cs typeface="Times New Roman" panose="02020603050405020304" pitchFamily="18" charset="0"/>
              </a:defRPr>
            </a:lvl1pPr>
          </a:lstStyle>
          <a:p>
            <a:fld id="{8FE7B4D0-A1FD-456A-B8EC-84080041D9BF}" type="datetime1">
              <a:rPr lang="en-IN" smtClean="0"/>
              <a:pPr/>
              <a:t>19-10-2025</a:t>
            </a:fld>
            <a:endParaRPr lang="en-IN" dirty="0"/>
          </a:p>
        </p:txBody>
      </p:sp>
      <p:sp>
        <p:nvSpPr>
          <p:cNvPr id="5" name="Footer Placeholder 4">
            <a:extLst>
              <a:ext uri="{FF2B5EF4-FFF2-40B4-BE49-F238E27FC236}">
                <a16:creationId xmlns:a16="http://schemas.microsoft.com/office/drawing/2014/main" id="{32186405-C45C-4C1B-9EF0-196DDB8170E1}"/>
              </a:ext>
            </a:extLst>
          </p:cNvPr>
          <p:cNvSpPr>
            <a:spLocks noGrp="1"/>
          </p:cNvSpPr>
          <p:nvPr>
            <p:ph type="ftr" sz="quarter" idx="11"/>
          </p:nvPr>
        </p:nvSpPr>
        <p:spPr>
          <a:xfrm>
            <a:off x="4038600" y="6356350"/>
            <a:ext cx="4114800" cy="365125"/>
          </a:xfrm>
          <a:prstGeom prst="rect">
            <a:avLst/>
          </a:prstGeom>
        </p:spPr>
        <p:txBody>
          <a:bodyPr/>
          <a:lstStyle>
            <a:lvl1pPr>
              <a:defRPr b="1">
                <a:latin typeface="Times New Roman" panose="02020603050405020304" pitchFamily="18" charset="0"/>
                <a:cs typeface="Times New Roman" panose="02020603050405020304" pitchFamily="18" charset="0"/>
              </a:defRPr>
            </a:lvl1pPr>
          </a:lstStyle>
          <a:p>
            <a:pPr algn="ctr"/>
            <a:r>
              <a:rPr lang="en-IN" dirty="0"/>
              <a:t>ICE2CPT 2025</a:t>
            </a:r>
          </a:p>
        </p:txBody>
      </p:sp>
      <p:sp>
        <p:nvSpPr>
          <p:cNvPr id="6" name="Slide Number Placeholder 5">
            <a:extLst>
              <a:ext uri="{FF2B5EF4-FFF2-40B4-BE49-F238E27FC236}">
                <a16:creationId xmlns:a16="http://schemas.microsoft.com/office/drawing/2014/main" id="{244A3BE5-3648-4121-AE39-4F5398E720B7}"/>
              </a:ext>
            </a:extLst>
          </p:cNvPr>
          <p:cNvSpPr>
            <a:spLocks noGrp="1"/>
          </p:cNvSpPr>
          <p:nvPr>
            <p:ph type="sldNum" sz="quarter" idx="12"/>
          </p:nvPr>
        </p:nvSpPr>
        <p:spPr>
          <a:xfrm>
            <a:off x="9059334" y="6356349"/>
            <a:ext cx="2743200" cy="365125"/>
          </a:xfrm>
          <a:prstGeom prst="rect">
            <a:avLst/>
          </a:prstGeom>
        </p:spPr>
        <p:txBody>
          <a:bodyPr/>
          <a:lstStyle>
            <a:lvl1pPr>
              <a:defRPr b="1">
                <a:solidFill>
                  <a:schemeClr val="tx1"/>
                </a:solidFill>
                <a:latin typeface="Times New Roman" panose="02020603050405020304" pitchFamily="18" charset="0"/>
                <a:cs typeface="Times New Roman" panose="02020603050405020304" pitchFamily="18" charset="0"/>
              </a:defRPr>
            </a:lvl1pPr>
          </a:lstStyle>
          <a:p>
            <a:fld id="{D93EAE72-0FE3-4F2E-8999-74BD9984FD6F}" type="slidenum">
              <a:rPr lang="en-IN" smtClean="0"/>
              <a:pPr/>
              <a:t>‹#›</a:t>
            </a:fld>
            <a:endParaRPr lang="en-IN" dirty="0"/>
          </a:p>
        </p:txBody>
      </p:sp>
    </p:spTree>
    <p:extLst>
      <p:ext uri="{BB962C8B-B14F-4D97-AF65-F5344CB8AC3E}">
        <p14:creationId xmlns:p14="http://schemas.microsoft.com/office/powerpoint/2010/main" val="12182483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81000"/>
            <a:lum/>
          </a:blip>
          <a:srcRect/>
          <a:stretch>
            <a:fillRect/>
          </a:stretch>
        </a:blipFill>
        <a:effectLst/>
      </p:bgPr>
    </p:bg>
    <p:spTree>
      <p:nvGrpSpPr>
        <p:cNvPr id="1" name=""/>
        <p:cNvGrpSpPr/>
        <p:nvPr/>
      </p:nvGrpSpPr>
      <p:grpSpPr>
        <a:xfrm>
          <a:off x="0" y="0"/>
          <a:ext cx="0" cy="0"/>
          <a:chOff x="0" y="0"/>
          <a:chExt cx="0" cy="0"/>
        </a:xfrm>
      </p:grpSpPr>
      <p:pic>
        <p:nvPicPr>
          <p:cNvPr id="17" name="Picture 16" descr="C:\Users\acer\Desktop\logo\ice2cptLogo.gif">
            <a:extLst>
              <a:ext uri="{FF2B5EF4-FFF2-40B4-BE49-F238E27FC236}">
                <a16:creationId xmlns:a16="http://schemas.microsoft.com/office/drawing/2014/main" id="{6AF23E7A-0262-4307-B57B-FF952762C0C3}"/>
              </a:ext>
            </a:extLst>
          </p:cNvPr>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252797" y="-78205"/>
            <a:ext cx="1327525" cy="1201328"/>
          </a:xfrm>
          <a:prstGeom prst="rect">
            <a:avLst/>
          </a:prstGeom>
          <a:noFill/>
          <a:ln>
            <a:noFill/>
          </a:ln>
        </p:spPr>
      </p:pic>
      <p:pic>
        <p:nvPicPr>
          <p:cNvPr id="18" name="Picture 17" descr="Description: http://upload.wikimedia.org/wikipedia/commons/4/4e/NIT-Jamshedpur-logo.png">
            <a:extLst>
              <a:ext uri="{FF2B5EF4-FFF2-40B4-BE49-F238E27FC236}">
                <a16:creationId xmlns:a16="http://schemas.microsoft.com/office/drawing/2014/main" id="{F09CA68C-83D5-4979-8028-82EB7D3E1E6E}"/>
              </a:ext>
            </a:extLst>
          </p:cNvPr>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45387" y="85859"/>
            <a:ext cx="952970" cy="1037263"/>
          </a:xfrm>
          <a:prstGeom prst="rect">
            <a:avLst/>
          </a:prstGeom>
          <a:noFill/>
          <a:ln>
            <a:noFill/>
          </a:ln>
        </p:spPr>
      </p:pic>
      <p:sp>
        <p:nvSpPr>
          <p:cNvPr id="19" name="Date Placeholder 3">
            <a:extLst>
              <a:ext uri="{FF2B5EF4-FFF2-40B4-BE49-F238E27FC236}">
                <a16:creationId xmlns:a16="http://schemas.microsoft.com/office/drawing/2014/main" id="{FD9F19D6-C9A5-4CFB-BE4E-047CA39B5374}"/>
              </a:ext>
            </a:extLst>
          </p:cNvPr>
          <p:cNvSpPr>
            <a:spLocks noGrp="1"/>
          </p:cNvSpPr>
          <p:nvPr>
            <p:ph type="dt" sz="half" idx="2"/>
          </p:nvPr>
        </p:nvSpPr>
        <p:spPr>
          <a:xfrm>
            <a:off x="371061" y="6356349"/>
            <a:ext cx="2743200" cy="365125"/>
          </a:xfrm>
          <a:prstGeom prst="rect">
            <a:avLst/>
          </a:prstGeom>
        </p:spPr>
        <p:txBody>
          <a:bodyPr/>
          <a:lstStyle/>
          <a:p>
            <a:fld id="{7B9A23B1-D8D8-4723-827E-4A53736AE733}" type="datetime1">
              <a:rPr lang="en-IN" smtClean="0"/>
              <a:t>19-10-2025</a:t>
            </a:fld>
            <a:endParaRPr lang="en-IN" dirty="0"/>
          </a:p>
        </p:txBody>
      </p:sp>
      <p:sp>
        <p:nvSpPr>
          <p:cNvPr id="20" name="Footer Placeholder 4">
            <a:extLst>
              <a:ext uri="{FF2B5EF4-FFF2-40B4-BE49-F238E27FC236}">
                <a16:creationId xmlns:a16="http://schemas.microsoft.com/office/drawing/2014/main" id="{F6C6FE00-2594-4CA0-8340-86243FF0CF25}"/>
              </a:ext>
            </a:extLst>
          </p:cNvPr>
          <p:cNvSpPr>
            <a:spLocks noGrp="1"/>
          </p:cNvSpPr>
          <p:nvPr>
            <p:ph type="ftr" sz="quarter" idx="3"/>
          </p:nvPr>
        </p:nvSpPr>
        <p:spPr>
          <a:xfrm>
            <a:off x="4038600" y="6356350"/>
            <a:ext cx="4114800" cy="365125"/>
          </a:xfrm>
          <a:prstGeom prst="rect">
            <a:avLst/>
          </a:prstGeom>
        </p:spPr>
        <p:txBody>
          <a:bodyPr/>
          <a:lstStyle/>
          <a:p>
            <a:pPr algn="ctr"/>
            <a:r>
              <a:rPr lang="en-IN" dirty="0"/>
              <a:t>ICE2CPT 2025</a:t>
            </a:r>
          </a:p>
        </p:txBody>
      </p:sp>
      <p:sp>
        <p:nvSpPr>
          <p:cNvPr id="21" name="Slide Number Placeholder 5">
            <a:extLst>
              <a:ext uri="{FF2B5EF4-FFF2-40B4-BE49-F238E27FC236}">
                <a16:creationId xmlns:a16="http://schemas.microsoft.com/office/drawing/2014/main" id="{4A5CB0A4-8AE7-4241-B296-FB41687131D0}"/>
              </a:ext>
            </a:extLst>
          </p:cNvPr>
          <p:cNvSpPr>
            <a:spLocks noGrp="1"/>
          </p:cNvSpPr>
          <p:nvPr>
            <p:ph type="sldNum" sz="quarter" idx="4"/>
          </p:nvPr>
        </p:nvSpPr>
        <p:spPr>
          <a:xfrm>
            <a:off x="8610600" y="6356350"/>
            <a:ext cx="2743200" cy="365125"/>
          </a:xfrm>
          <a:prstGeom prst="rect">
            <a:avLst/>
          </a:prstGeom>
        </p:spPr>
        <p:txBody>
          <a:bodyPr/>
          <a:lstStyle>
            <a:lvl1pPr algn="r">
              <a:defRPr>
                <a:solidFill>
                  <a:schemeClr val="tx1"/>
                </a:solidFill>
                <a:latin typeface="Times New Roman" panose="02020603050405020304" pitchFamily="18" charset="0"/>
                <a:cs typeface="Times New Roman" panose="02020603050405020304" pitchFamily="18" charset="0"/>
              </a:defRPr>
            </a:lvl1pPr>
          </a:lstStyle>
          <a:p>
            <a:fld id="{D93EAE72-0FE3-4F2E-8999-74BD9984FD6F}" type="slidenum">
              <a:rPr lang="en-IN" smtClean="0"/>
              <a:pPr/>
              <a:t>‹#›</a:t>
            </a:fld>
            <a:endParaRPr lang="en-IN" dirty="0"/>
          </a:p>
        </p:txBody>
      </p:sp>
    </p:spTree>
    <p:extLst>
      <p:ext uri="{BB962C8B-B14F-4D97-AF65-F5344CB8AC3E}">
        <p14:creationId xmlns:p14="http://schemas.microsoft.com/office/powerpoint/2010/main" val="3865693500"/>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682E134B-C0C6-4EF8-BFE1-A8A524F89F76}"/>
              </a:ext>
            </a:extLst>
          </p:cNvPr>
          <p:cNvSpPr txBox="1">
            <a:spLocks/>
          </p:cNvSpPr>
          <p:nvPr/>
        </p:nvSpPr>
        <p:spPr>
          <a:xfrm>
            <a:off x="1498521" y="-55510"/>
            <a:ext cx="9252381" cy="18590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b="1" dirty="0">
                <a:solidFill>
                  <a:srgbClr val="B11FA7"/>
                </a:solidFill>
                <a:latin typeface="Times New Roman" panose="02020603050405020304" pitchFamily="18" charset="0"/>
                <a:cs typeface="Times New Roman" panose="02020603050405020304" pitchFamily="18" charset="0"/>
              </a:rPr>
              <a:t>IEEE 1</a:t>
            </a:r>
            <a:r>
              <a:rPr lang="en-US" b="1" baseline="30000" dirty="0">
                <a:solidFill>
                  <a:srgbClr val="B11FA7"/>
                </a:solidFill>
                <a:latin typeface="Times New Roman" panose="02020603050405020304" pitchFamily="18" charset="0"/>
                <a:cs typeface="Times New Roman" panose="02020603050405020304" pitchFamily="18" charset="0"/>
              </a:rPr>
              <a:t>st </a:t>
            </a:r>
            <a:r>
              <a:rPr lang="en-US" b="1" dirty="0">
                <a:solidFill>
                  <a:srgbClr val="B11FA7"/>
                </a:solidFill>
                <a:latin typeface="Times New Roman" panose="02020603050405020304" pitchFamily="18" charset="0"/>
                <a:cs typeface="Times New Roman" panose="02020603050405020304" pitchFamily="18" charset="0"/>
              </a:rPr>
              <a:t>International Conference on Electrical, Electronics and Computer Science with Advanced Power Technologies – A Future Trend (ICE2CPT 2025) </a:t>
            </a:r>
          </a:p>
          <a:p>
            <a:pPr marL="0" indent="0" algn="ctr">
              <a:lnSpc>
                <a:spcPct val="150000"/>
              </a:lnSpc>
              <a:spcBef>
                <a:spcPts val="0"/>
              </a:spcBef>
              <a:buNone/>
            </a:pPr>
            <a:r>
              <a:rPr lang="en-US" sz="2000" dirty="0">
                <a:solidFill>
                  <a:srgbClr val="FF0000"/>
                </a:solidFill>
                <a:latin typeface="Times New Roman" panose="02020603050405020304" pitchFamily="18" charset="0"/>
                <a:cs typeface="Times New Roman" panose="02020603050405020304" pitchFamily="18" charset="0"/>
              </a:rPr>
              <a:t>29</a:t>
            </a:r>
            <a:r>
              <a:rPr lang="en-US" sz="2000" baseline="30000" dirty="0">
                <a:solidFill>
                  <a:srgbClr val="FF0000"/>
                </a:solidFill>
                <a:latin typeface="Times New Roman" panose="02020603050405020304" pitchFamily="18" charset="0"/>
                <a:cs typeface="Times New Roman" panose="02020603050405020304" pitchFamily="18" charset="0"/>
              </a:rPr>
              <a:t>st</a:t>
            </a:r>
            <a:r>
              <a:rPr lang="en-US" sz="2000" dirty="0">
                <a:solidFill>
                  <a:srgbClr val="FF0000"/>
                </a:solidFill>
                <a:latin typeface="Times New Roman" panose="02020603050405020304" pitchFamily="18" charset="0"/>
                <a:cs typeface="Times New Roman" panose="02020603050405020304" pitchFamily="18" charset="0"/>
              </a:rPr>
              <a:t> -31</a:t>
            </a:r>
            <a:r>
              <a:rPr lang="en-US" sz="2000" baseline="30000" dirty="0">
                <a:solidFill>
                  <a:srgbClr val="FF0000"/>
                </a:solidFill>
                <a:latin typeface="Times New Roman" panose="02020603050405020304" pitchFamily="18" charset="0"/>
                <a:cs typeface="Times New Roman" panose="02020603050405020304" pitchFamily="18" charset="0"/>
              </a:rPr>
              <a:t>th</a:t>
            </a:r>
            <a:r>
              <a:rPr lang="en-US" sz="2000" dirty="0">
                <a:solidFill>
                  <a:srgbClr val="FF0000"/>
                </a:solidFill>
                <a:latin typeface="Times New Roman" panose="02020603050405020304" pitchFamily="18" charset="0"/>
                <a:cs typeface="Times New Roman" panose="02020603050405020304" pitchFamily="18" charset="0"/>
              </a:rPr>
              <a:t> Oct. 2025 </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735F47F-8285-42CF-8577-B00ECDFBFC5C}"/>
              </a:ext>
            </a:extLst>
          </p:cNvPr>
          <p:cNvSpPr txBox="1"/>
          <p:nvPr/>
        </p:nvSpPr>
        <p:spPr>
          <a:xfrm>
            <a:off x="1835848" y="1976011"/>
            <a:ext cx="8567784" cy="830997"/>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Title: Comparative </a:t>
            </a:r>
            <a:r>
              <a:rPr lang="en-US" sz="2400" dirty="0">
                <a:latin typeface="Times New Roman" panose="02020603050405020304" pitchFamily="18" charset="0"/>
                <a:cs typeface="Times New Roman" panose="02020603050405020304" pitchFamily="18" charset="0"/>
              </a:rPr>
              <a:t>Study of Encryption Algorithms in Client-Server Communication using Baudot Encoding </a:t>
            </a:r>
            <a:endParaRPr lang="en-US" sz="24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85D0601-D11E-4825-8910-F65CBDF5CBF3}"/>
              </a:ext>
            </a:extLst>
          </p:cNvPr>
          <p:cNvSpPr txBox="1"/>
          <p:nvPr/>
        </p:nvSpPr>
        <p:spPr>
          <a:xfrm>
            <a:off x="5160241" y="4939781"/>
            <a:ext cx="1745350" cy="923330"/>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Presented </a:t>
            </a:r>
          </a:p>
          <a:p>
            <a:pPr algn="ctr"/>
            <a:r>
              <a:rPr lang="en-US" dirty="0">
                <a:latin typeface="Times New Roman" panose="02020603050405020304" pitchFamily="18" charset="0"/>
                <a:cs typeface="Times New Roman" panose="02020603050405020304" pitchFamily="18" charset="0"/>
              </a:rPr>
              <a:t>by</a:t>
            </a:r>
          </a:p>
          <a:p>
            <a:pPr algn="ctr"/>
            <a:r>
              <a:rPr lang="en-US" dirty="0" err="1">
                <a:latin typeface="Times New Roman" panose="02020603050405020304" pitchFamily="18" charset="0"/>
                <a:cs typeface="Times New Roman" panose="02020603050405020304" pitchFamily="18" charset="0"/>
              </a:rPr>
              <a:t>Yelipe</a:t>
            </a:r>
            <a:r>
              <a:rPr lang="en-US" dirty="0">
                <a:latin typeface="Times New Roman" panose="02020603050405020304" pitchFamily="18" charset="0"/>
                <a:cs typeface="Times New Roman" panose="02020603050405020304" pitchFamily="18" charset="0"/>
              </a:rPr>
              <a:t> Gowtham</a:t>
            </a:r>
          </a:p>
        </p:txBody>
      </p:sp>
      <p:sp>
        <p:nvSpPr>
          <p:cNvPr id="18" name="Rectangle 17">
            <a:extLst>
              <a:ext uri="{FF2B5EF4-FFF2-40B4-BE49-F238E27FC236}">
                <a16:creationId xmlns:a16="http://schemas.microsoft.com/office/drawing/2014/main" id="{91B60A46-49F7-48A4-AE08-84EBAA43A439}"/>
              </a:ext>
            </a:extLst>
          </p:cNvPr>
          <p:cNvSpPr/>
          <p:nvPr/>
        </p:nvSpPr>
        <p:spPr>
          <a:xfrm>
            <a:off x="5119543" y="1626222"/>
            <a:ext cx="2064989" cy="461665"/>
          </a:xfrm>
          <a:prstGeom prst="rect">
            <a:avLst/>
          </a:prstGeom>
        </p:spPr>
        <p:txBody>
          <a:bodyPr wrap="none">
            <a:spAutoFit/>
          </a:bodyPr>
          <a:lstStyle/>
          <a:p>
            <a:pPr algn="ctr"/>
            <a:r>
              <a:rPr lang="en-US" sz="2400" dirty="0">
                <a:solidFill>
                  <a:srgbClr val="00B0F0"/>
                </a:solidFill>
                <a:latin typeface="Times New Roman" panose="02020603050405020304" pitchFamily="18" charset="0"/>
                <a:cs typeface="Times New Roman" panose="02020603050405020304" pitchFamily="18" charset="0"/>
              </a:rPr>
              <a:t>Paper ID</a:t>
            </a:r>
            <a:r>
              <a:rPr lang="en-US" sz="2400" dirty="0">
                <a:latin typeface="Times New Roman" panose="02020603050405020304" pitchFamily="18" charset="0"/>
                <a:cs typeface="Times New Roman" panose="02020603050405020304" pitchFamily="18" charset="0"/>
              </a:rPr>
              <a:t>:  147 </a:t>
            </a:r>
          </a:p>
        </p:txBody>
      </p:sp>
      <p:cxnSp>
        <p:nvCxnSpPr>
          <p:cNvPr id="20" name="Straight Connector 19">
            <a:extLst>
              <a:ext uri="{FF2B5EF4-FFF2-40B4-BE49-F238E27FC236}">
                <a16:creationId xmlns:a16="http://schemas.microsoft.com/office/drawing/2014/main" id="{B31E1B0D-387C-43F7-9F8A-BED6FA85B813}"/>
              </a:ext>
            </a:extLst>
          </p:cNvPr>
          <p:cNvCxnSpPr>
            <a:cxnSpLocks/>
          </p:cNvCxnSpPr>
          <p:nvPr/>
        </p:nvCxnSpPr>
        <p:spPr>
          <a:xfrm>
            <a:off x="-11695" y="6047777"/>
            <a:ext cx="4275667" cy="0"/>
          </a:xfrm>
          <a:prstGeom prst="line">
            <a:avLst/>
          </a:prstGeom>
          <a:ln w="28575">
            <a:headEnd type="diamond" w="med" len="med"/>
            <a:tailEnd type="diamond" w="med" len="med"/>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D30D1906-07DE-41A2-B0FF-B844A4957B5B}"/>
              </a:ext>
            </a:extLst>
          </p:cNvPr>
          <p:cNvSpPr/>
          <p:nvPr/>
        </p:nvSpPr>
        <p:spPr>
          <a:xfrm>
            <a:off x="4220003" y="5863111"/>
            <a:ext cx="3864071" cy="369332"/>
          </a:xfrm>
          <a:prstGeom prst="rect">
            <a:avLst/>
          </a:prstGeom>
        </p:spPr>
        <p:txBody>
          <a:bodyPr wrap="none">
            <a:spAutoFit/>
          </a:bodyPr>
          <a:lstStyle/>
          <a:p>
            <a:r>
              <a:rPr lang="en-IN" b="1" i="1" dirty="0"/>
              <a:t>TECHNICAL AND FINANCIAL PARTNERS</a:t>
            </a:r>
          </a:p>
        </p:txBody>
      </p:sp>
      <p:cxnSp>
        <p:nvCxnSpPr>
          <p:cNvPr id="23" name="Straight Connector 22">
            <a:extLst>
              <a:ext uri="{FF2B5EF4-FFF2-40B4-BE49-F238E27FC236}">
                <a16:creationId xmlns:a16="http://schemas.microsoft.com/office/drawing/2014/main" id="{71981761-697F-4B71-8103-267C57805B1C}"/>
              </a:ext>
            </a:extLst>
          </p:cNvPr>
          <p:cNvCxnSpPr>
            <a:cxnSpLocks/>
          </p:cNvCxnSpPr>
          <p:nvPr/>
        </p:nvCxnSpPr>
        <p:spPr>
          <a:xfrm>
            <a:off x="8040105" y="6033421"/>
            <a:ext cx="4151895" cy="14356"/>
          </a:xfrm>
          <a:prstGeom prst="line">
            <a:avLst/>
          </a:prstGeom>
          <a:ln w="28575">
            <a:headEnd type="diamond" w="med" len="med"/>
            <a:tailEnd type="diamond" w="med" len="med"/>
          </a:ln>
        </p:spPr>
        <p:style>
          <a:lnRef idx="1">
            <a:schemeClr val="dk1"/>
          </a:lnRef>
          <a:fillRef idx="0">
            <a:schemeClr val="dk1"/>
          </a:fillRef>
          <a:effectRef idx="0">
            <a:schemeClr val="dk1"/>
          </a:effectRef>
          <a:fontRef idx="minor">
            <a:schemeClr val="tx1"/>
          </a:fontRef>
        </p:style>
      </p:cxnSp>
      <p:sp>
        <p:nvSpPr>
          <p:cNvPr id="22" name="Slide Number Placeholder 21">
            <a:extLst>
              <a:ext uri="{FF2B5EF4-FFF2-40B4-BE49-F238E27FC236}">
                <a16:creationId xmlns:a16="http://schemas.microsoft.com/office/drawing/2014/main" id="{9FF4F359-9B28-488F-B850-A01569E0ADBF}"/>
              </a:ext>
            </a:extLst>
          </p:cNvPr>
          <p:cNvSpPr>
            <a:spLocks noGrp="1"/>
          </p:cNvSpPr>
          <p:nvPr>
            <p:ph type="sldNum" sz="quarter" idx="12"/>
          </p:nvPr>
        </p:nvSpPr>
        <p:spPr/>
        <p:txBody>
          <a:bodyPr/>
          <a:lstStyle/>
          <a:p>
            <a:fld id="{D93EAE72-0FE3-4F2E-8999-74BD9984FD6F}" type="slidenum">
              <a:rPr lang="en-IN" smtClean="0"/>
              <a:pPr/>
              <a:t>1</a:t>
            </a:fld>
            <a:endParaRPr lang="en-IN" dirty="0"/>
          </a:p>
        </p:txBody>
      </p:sp>
      <p:grpSp>
        <p:nvGrpSpPr>
          <p:cNvPr id="19" name="Group 18"/>
          <p:cNvGrpSpPr/>
          <p:nvPr/>
        </p:nvGrpSpPr>
        <p:grpSpPr>
          <a:xfrm>
            <a:off x="78425" y="6128955"/>
            <a:ext cx="12036661" cy="684207"/>
            <a:chOff x="261938" y="3529541"/>
            <a:chExt cx="12036661" cy="684207"/>
          </a:xfrm>
        </p:grpSpPr>
        <p:pic>
          <p:nvPicPr>
            <p:cNvPr id="4" name="Picture 3" descr="C:\Users\acer\Desktop\logo\WhatsApp Image 2025-10-11 at 5.25.20 PM (2).jpeg">
              <a:extLst>
                <a:ext uri="{FF2B5EF4-FFF2-40B4-BE49-F238E27FC236}">
                  <a16:creationId xmlns:a16="http://schemas.microsoft.com/office/drawing/2014/main" id="{4487D059-5FD7-4B7D-A379-6F6A43BE4D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766" y="3529541"/>
              <a:ext cx="920157" cy="665381"/>
            </a:xfrm>
            <a:prstGeom prst="rect">
              <a:avLst/>
            </a:prstGeom>
            <a:noFill/>
            <a:ln>
              <a:noFill/>
            </a:ln>
          </p:spPr>
        </p:pic>
        <p:pic>
          <p:nvPicPr>
            <p:cNvPr id="6" name="Picture 5" descr="C:\Users\acer\Desktop\logo\WhatsApp Image 2025-10-11 at 5.25.19 PM.jpeg">
              <a:extLst>
                <a:ext uri="{FF2B5EF4-FFF2-40B4-BE49-F238E27FC236}">
                  <a16:creationId xmlns:a16="http://schemas.microsoft.com/office/drawing/2014/main" id="{BBD1E20E-C6DC-4F25-B05E-8EF16BB353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6727" y="3577273"/>
              <a:ext cx="726685" cy="598157"/>
            </a:xfrm>
            <a:prstGeom prst="rect">
              <a:avLst/>
            </a:prstGeom>
            <a:noFill/>
            <a:ln>
              <a:noFill/>
            </a:ln>
          </p:spPr>
        </p:pic>
        <p:pic>
          <p:nvPicPr>
            <p:cNvPr id="7" name="Picture 6" descr="C:\Users\acer\Desktop\logo\WhatsApp Image 2025-10-11 at 5.25.19 PM (1).jpeg">
              <a:extLst>
                <a:ext uri="{FF2B5EF4-FFF2-40B4-BE49-F238E27FC236}">
                  <a16:creationId xmlns:a16="http://schemas.microsoft.com/office/drawing/2014/main" id="{2470F5FA-C9CD-49BF-B6F0-2A690F9F58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38328" y="3570144"/>
              <a:ext cx="1094282" cy="598158"/>
            </a:xfrm>
            <a:prstGeom prst="rect">
              <a:avLst/>
            </a:prstGeom>
            <a:noFill/>
            <a:ln>
              <a:noFill/>
            </a:ln>
          </p:spPr>
        </p:pic>
        <p:pic>
          <p:nvPicPr>
            <p:cNvPr id="11" name="Picture 10" descr="C:\Users\acer\Desktop\logo\WhatsApp Image 2025-10-11 at 5.25.21 PM (1).jpeg">
              <a:extLst>
                <a:ext uri="{FF2B5EF4-FFF2-40B4-BE49-F238E27FC236}">
                  <a16:creationId xmlns:a16="http://schemas.microsoft.com/office/drawing/2014/main" id="{D794A41A-230E-4CF1-A265-3FD8EBC7069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9361" y="3548312"/>
              <a:ext cx="662451" cy="653629"/>
            </a:xfrm>
            <a:prstGeom prst="rect">
              <a:avLst/>
            </a:prstGeom>
            <a:noFill/>
            <a:ln>
              <a:noFill/>
            </a:ln>
          </p:spPr>
        </p:pic>
        <p:pic>
          <p:nvPicPr>
            <p:cNvPr id="5" name="Picture 4" descr="C:\Users\acer\Desktop\logo\WhatsApp Image 2025-10-11 at 5.25.20 PM (1).jpeg">
              <a:extLst>
                <a:ext uri="{FF2B5EF4-FFF2-40B4-BE49-F238E27FC236}">
                  <a16:creationId xmlns:a16="http://schemas.microsoft.com/office/drawing/2014/main" id="{F274E478-49BA-4919-938D-804BCAB0EF7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4811" y="3593280"/>
              <a:ext cx="1953415" cy="542569"/>
            </a:xfrm>
            <a:prstGeom prst="rect">
              <a:avLst/>
            </a:prstGeom>
            <a:noFill/>
            <a:ln>
              <a:noFill/>
            </a:ln>
          </p:spPr>
        </p:pic>
        <p:pic>
          <p:nvPicPr>
            <p:cNvPr id="8" name="Picture 7" descr="C:\Users\acer\Desktop\logo\WhatsApp Image 2025-10-1.jpeg">
              <a:extLst>
                <a:ext uri="{FF2B5EF4-FFF2-40B4-BE49-F238E27FC236}">
                  <a16:creationId xmlns:a16="http://schemas.microsoft.com/office/drawing/2014/main" id="{FC513D00-2334-477B-B17C-D9C9069C53B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0754" y="3577273"/>
              <a:ext cx="1457796" cy="558576"/>
            </a:xfrm>
            <a:prstGeom prst="rect">
              <a:avLst/>
            </a:prstGeom>
            <a:noFill/>
            <a:ln>
              <a:noFill/>
            </a:ln>
          </p:spPr>
        </p:pic>
        <p:pic>
          <p:nvPicPr>
            <p:cNvPr id="9" name="Picture 8" descr="C:\Users\acer\Desktop\logo\WhatsApp Image 2025-10-11 at 5.25.21 PM.jpeg">
              <a:extLst>
                <a:ext uri="{FF2B5EF4-FFF2-40B4-BE49-F238E27FC236}">
                  <a16:creationId xmlns:a16="http://schemas.microsoft.com/office/drawing/2014/main" id="{E6F5AB90-5378-4818-B2D0-EDEDC1065AE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31356" y="3601726"/>
              <a:ext cx="1370556" cy="542630"/>
            </a:xfrm>
            <a:prstGeom prst="rect">
              <a:avLst/>
            </a:prstGeom>
            <a:noFill/>
            <a:ln>
              <a:noFill/>
            </a:ln>
          </p:spPr>
        </p:pic>
        <p:pic>
          <p:nvPicPr>
            <p:cNvPr id="10" name="Picture 9" descr="C:\Users\acer\Desktop\logo\WhatsApp Image 2025-10-11 at 5.25.21 PM (2).jpeg">
              <a:extLst>
                <a:ext uri="{FF2B5EF4-FFF2-40B4-BE49-F238E27FC236}">
                  <a16:creationId xmlns:a16="http://schemas.microsoft.com/office/drawing/2014/main" id="{F834FAC8-A771-4A38-8543-CB001545BC0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95254" y="3567320"/>
              <a:ext cx="951147" cy="646428"/>
            </a:xfrm>
            <a:prstGeom prst="rect">
              <a:avLst/>
            </a:prstGeom>
            <a:noFill/>
            <a:ln>
              <a:noFill/>
            </a:ln>
          </p:spPr>
        </p:pic>
        <p:pic>
          <p:nvPicPr>
            <p:cNvPr id="12" name="Picture 11" descr="C:\Users\acer\Desktop\logo\WhatsApp Image 2025-10-11 at 5.25.20 PM.jpeg">
              <a:extLst>
                <a:ext uri="{FF2B5EF4-FFF2-40B4-BE49-F238E27FC236}">
                  <a16:creationId xmlns:a16="http://schemas.microsoft.com/office/drawing/2014/main" id="{D18697C1-AE02-4CC8-8D09-D0BB43CFC90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1938" y="3529541"/>
              <a:ext cx="682390" cy="665380"/>
            </a:xfrm>
            <a:prstGeom prst="rect">
              <a:avLst/>
            </a:prstGeom>
            <a:noFill/>
            <a:ln>
              <a:noFill/>
            </a:ln>
          </p:spPr>
        </p:pic>
        <p:pic>
          <p:nvPicPr>
            <p:cNvPr id="13" name="Picture 12"/>
            <p:cNvPicPr>
              <a:picLocks noChangeAspect="1"/>
            </p:cNvPicPr>
            <p:nvPr/>
          </p:nvPicPr>
          <p:blipFill rotWithShape="1">
            <a:blip r:embed="rId11" cstate="hqprint">
              <a:extLst>
                <a:ext uri="{28A0092B-C50C-407E-A947-70E740481C1C}">
                  <a14:useLocalDpi xmlns:a14="http://schemas.microsoft.com/office/drawing/2010/main" val="0"/>
                </a:ext>
              </a:extLst>
            </a:blip>
            <a:srcRect l="13930" t="8746" r="13568" b="16917"/>
            <a:stretch/>
          </p:blipFill>
          <p:spPr>
            <a:xfrm>
              <a:off x="10872230" y="3657776"/>
              <a:ext cx="1426369" cy="465516"/>
            </a:xfrm>
            <a:prstGeom prst="rect">
              <a:avLst/>
            </a:prstGeom>
          </p:spPr>
        </p:pic>
      </p:grpSp>
      <p:graphicFrame>
        <p:nvGraphicFramePr>
          <p:cNvPr id="24" name="Table 23">
            <a:extLst>
              <a:ext uri="{FF2B5EF4-FFF2-40B4-BE49-F238E27FC236}">
                <a16:creationId xmlns:a16="http://schemas.microsoft.com/office/drawing/2014/main" id="{61A74E67-8DD1-A72E-49B4-113579497113}"/>
              </a:ext>
            </a:extLst>
          </p:cNvPr>
          <p:cNvGraphicFramePr>
            <a:graphicFrameLocks noGrp="1"/>
          </p:cNvGraphicFramePr>
          <p:nvPr>
            <p:extLst>
              <p:ext uri="{D42A27DB-BD31-4B8C-83A1-F6EECF244321}">
                <p14:modId xmlns:p14="http://schemas.microsoft.com/office/powerpoint/2010/main" val="2740751148"/>
              </p:ext>
            </p:extLst>
          </p:nvPr>
        </p:nvGraphicFramePr>
        <p:xfrm>
          <a:off x="4855141" y="2740286"/>
          <a:ext cx="2481717" cy="2194560"/>
        </p:xfrm>
        <a:graphic>
          <a:graphicData uri="http://schemas.openxmlformats.org/drawingml/2006/table">
            <a:tbl>
              <a:tblPr firstRow="1" bandRow="1">
                <a:tableStyleId>{5C22544A-7EE6-4342-B048-85BDC9FD1C3A}</a:tableStyleId>
              </a:tblPr>
              <a:tblGrid>
                <a:gridCol w="2481717">
                  <a:extLst>
                    <a:ext uri="{9D8B030D-6E8A-4147-A177-3AD203B41FA5}">
                      <a16:colId xmlns:a16="http://schemas.microsoft.com/office/drawing/2014/main" val="915021514"/>
                    </a:ext>
                  </a:extLst>
                </a:gridCol>
              </a:tblGrid>
              <a:tr h="221766">
                <a:tc>
                  <a:txBody>
                    <a:bodyPr/>
                    <a:lstStyle/>
                    <a:p>
                      <a:pPr algn="ctr"/>
                      <a:r>
                        <a:rPr lang="en-US" dirty="0">
                          <a:latin typeface="Times New Roman" panose="02020603050405020304" pitchFamily="18" charset="0"/>
                          <a:cs typeface="Times New Roman" panose="02020603050405020304" pitchFamily="18" charset="0"/>
                        </a:rPr>
                        <a:t>Names of Authors</a:t>
                      </a:r>
                    </a:p>
                  </a:txBody>
                  <a:tcPr/>
                </a:tc>
                <a:extLst>
                  <a:ext uri="{0D108BD9-81ED-4DB2-BD59-A6C34878D82A}">
                    <a16:rowId xmlns:a16="http://schemas.microsoft.com/office/drawing/2014/main" val="663917929"/>
                  </a:ext>
                </a:extLst>
              </a:tr>
              <a:tr h="221766">
                <a:tc>
                  <a:txBody>
                    <a:bodyPr/>
                    <a:lstStyle/>
                    <a:p>
                      <a:pPr algn="ctr"/>
                      <a:r>
                        <a:rPr lang="en-US" dirty="0" err="1">
                          <a:latin typeface="Times New Roman" panose="02020603050405020304" pitchFamily="18" charset="0"/>
                          <a:cs typeface="Times New Roman" panose="02020603050405020304" pitchFamily="18" charset="0"/>
                        </a:rPr>
                        <a:t>Yelipe</a:t>
                      </a:r>
                      <a:r>
                        <a:rPr lang="en-US" dirty="0">
                          <a:latin typeface="Times New Roman" panose="02020603050405020304" pitchFamily="18" charset="0"/>
                          <a:cs typeface="Times New Roman" panose="02020603050405020304" pitchFamily="18" charset="0"/>
                        </a:rPr>
                        <a:t> Gowtham</a:t>
                      </a:r>
                    </a:p>
                  </a:txBody>
                  <a:tcPr/>
                </a:tc>
                <a:extLst>
                  <a:ext uri="{0D108BD9-81ED-4DB2-BD59-A6C34878D82A}">
                    <a16:rowId xmlns:a16="http://schemas.microsoft.com/office/drawing/2014/main" val="3082118084"/>
                  </a:ext>
                </a:extLst>
              </a:tr>
              <a:tr h="221766">
                <a:tc>
                  <a:txBody>
                    <a:bodyPr/>
                    <a:lstStyle/>
                    <a:p>
                      <a:pPr algn="ctr"/>
                      <a:r>
                        <a:rPr lang="en-US" dirty="0" err="1">
                          <a:latin typeface="Times New Roman" panose="02020603050405020304" pitchFamily="18" charset="0"/>
                          <a:cs typeface="Times New Roman" panose="02020603050405020304" pitchFamily="18" charset="0"/>
                        </a:rPr>
                        <a:t>Paramkusam</a:t>
                      </a:r>
                      <a:r>
                        <a:rPr lang="en-US" dirty="0">
                          <a:latin typeface="Times New Roman" panose="02020603050405020304" pitchFamily="18" charset="0"/>
                          <a:cs typeface="Times New Roman" panose="02020603050405020304" pitchFamily="18" charset="0"/>
                        </a:rPr>
                        <a:t> Sriharsha</a:t>
                      </a:r>
                    </a:p>
                  </a:txBody>
                  <a:tcPr/>
                </a:tc>
                <a:extLst>
                  <a:ext uri="{0D108BD9-81ED-4DB2-BD59-A6C34878D82A}">
                    <a16:rowId xmlns:a16="http://schemas.microsoft.com/office/drawing/2014/main" val="81939364"/>
                  </a:ext>
                </a:extLst>
              </a:tr>
              <a:tr h="221766">
                <a:tc>
                  <a:txBody>
                    <a:bodyPr/>
                    <a:lstStyle/>
                    <a:p>
                      <a:pPr algn="ctr"/>
                      <a:r>
                        <a:rPr lang="en-US" dirty="0">
                          <a:latin typeface="Times New Roman" panose="02020603050405020304" pitchFamily="18" charset="0"/>
                          <a:cs typeface="Times New Roman" panose="02020603050405020304" pitchFamily="18" charset="0"/>
                        </a:rPr>
                        <a:t>Geda Tejesh Chowdary</a:t>
                      </a:r>
                    </a:p>
                  </a:txBody>
                  <a:tcPr/>
                </a:tc>
                <a:extLst>
                  <a:ext uri="{0D108BD9-81ED-4DB2-BD59-A6C34878D82A}">
                    <a16:rowId xmlns:a16="http://schemas.microsoft.com/office/drawing/2014/main" val="4081825516"/>
                  </a:ext>
                </a:extLst>
              </a:tr>
              <a:tr h="221766">
                <a:tc>
                  <a:txBody>
                    <a:bodyPr/>
                    <a:lstStyle/>
                    <a:p>
                      <a:pPr algn="ctr"/>
                      <a:r>
                        <a:rPr lang="en-US" dirty="0">
                          <a:latin typeface="Times New Roman" panose="02020603050405020304" pitchFamily="18" charset="0"/>
                          <a:cs typeface="Times New Roman" panose="02020603050405020304" pitchFamily="18" charset="0"/>
                        </a:rPr>
                        <a:t>Sreerag G</a:t>
                      </a:r>
                    </a:p>
                  </a:txBody>
                  <a:tcPr/>
                </a:tc>
                <a:extLst>
                  <a:ext uri="{0D108BD9-81ED-4DB2-BD59-A6C34878D82A}">
                    <a16:rowId xmlns:a16="http://schemas.microsoft.com/office/drawing/2014/main" val="2922579602"/>
                  </a:ext>
                </a:extLst>
              </a:tr>
              <a:tr h="221766">
                <a:tc>
                  <a:txBody>
                    <a:bodyPr/>
                    <a:lstStyle/>
                    <a:p>
                      <a:pPr algn="ctr"/>
                      <a:r>
                        <a:rPr lang="en-US" dirty="0">
                          <a:latin typeface="Times New Roman" panose="02020603050405020304" pitchFamily="18" charset="0"/>
                          <a:cs typeface="Times New Roman" panose="02020603050405020304" pitchFamily="18" charset="0"/>
                        </a:rPr>
                        <a:t>Kumaran U</a:t>
                      </a:r>
                    </a:p>
                  </a:txBody>
                  <a:tcPr/>
                </a:tc>
                <a:extLst>
                  <a:ext uri="{0D108BD9-81ED-4DB2-BD59-A6C34878D82A}">
                    <a16:rowId xmlns:a16="http://schemas.microsoft.com/office/drawing/2014/main" val="1570713193"/>
                  </a:ext>
                </a:extLst>
              </a:tr>
            </a:tbl>
          </a:graphicData>
        </a:graphic>
      </p:graphicFrame>
    </p:spTree>
    <p:extLst>
      <p:ext uri="{BB962C8B-B14F-4D97-AF65-F5344CB8AC3E}">
        <p14:creationId xmlns:p14="http://schemas.microsoft.com/office/powerpoint/2010/main" val="1058613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50471E-7B6E-C574-F1B1-1A3DECDE19CA}"/>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4C7B207D-81E9-1E50-C38B-FC5A26A6E667}"/>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A6810D22-2162-DCC0-F9EA-3DCC5E1D3371}"/>
              </a:ext>
            </a:extLst>
          </p:cNvPr>
          <p:cNvSpPr>
            <a:spLocks noGrp="1"/>
          </p:cNvSpPr>
          <p:nvPr>
            <p:ph type="sldNum" sz="quarter" idx="12"/>
          </p:nvPr>
        </p:nvSpPr>
        <p:spPr/>
        <p:txBody>
          <a:bodyPr/>
          <a:lstStyle/>
          <a:p>
            <a:fld id="{D93EAE72-0FE3-4F2E-8999-74BD9984FD6F}" type="slidenum">
              <a:rPr lang="en-IN" smtClean="0"/>
              <a:pPr/>
              <a:t>10</a:t>
            </a:fld>
            <a:endParaRPr lang="en-IN" dirty="0"/>
          </a:p>
        </p:txBody>
      </p:sp>
      <p:sp>
        <p:nvSpPr>
          <p:cNvPr id="6" name="TextBox 5">
            <a:extLst>
              <a:ext uri="{FF2B5EF4-FFF2-40B4-BE49-F238E27FC236}">
                <a16:creationId xmlns:a16="http://schemas.microsoft.com/office/drawing/2014/main" id="{FFA60C92-5873-C2AD-42C6-A17CF5858115}"/>
              </a:ext>
            </a:extLst>
          </p:cNvPr>
          <p:cNvSpPr txBox="1"/>
          <p:nvPr/>
        </p:nvSpPr>
        <p:spPr>
          <a:xfrm>
            <a:off x="1472682" y="0"/>
            <a:ext cx="9246636" cy="2739211"/>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Encryption Algorithms</a:t>
            </a:r>
          </a:p>
          <a:p>
            <a:pPr algn="just"/>
            <a:r>
              <a:rPr lang="en-US" sz="2000" b="1" dirty="0">
                <a:latin typeface="Times New Roman" panose="02020603050405020304" pitchFamily="18" charset="0"/>
                <a:cs typeface="Times New Roman" panose="02020603050405020304" pitchFamily="18" charset="0"/>
              </a:rPr>
              <a:t>AES (Advanced Encryption Standard)</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AES is a symmetric block cipher specific for its speed and security; that works in 128, 192 or 256 bit block that makes it resistant to numerous attacks.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used in a large number of security variant protocols such as SSL/TLS of Internet security due to its high efficiency of operating in both hardware and software. </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69495CF-B12B-67B5-FF47-DFD5B391A896}"/>
              </a:ext>
            </a:extLst>
          </p:cNvPr>
          <p:cNvPicPr>
            <a:picLocks noChangeAspect="1"/>
          </p:cNvPicPr>
          <p:nvPr/>
        </p:nvPicPr>
        <p:blipFill>
          <a:blip r:embed="rId2"/>
          <a:stretch>
            <a:fillRect/>
          </a:stretch>
        </p:blipFill>
        <p:spPr>
          <a:xfrm>
            <a:off x="6704043" y="3000167"/>
            <a:ext cx="5487957" cy="2630357"/>
          </a:xfrm>
          <a:prstGeom prst="rect">
            <a:avLst/>
          </a:prstGeom>
        </p:spPr>
      </p:pic>
      <p:sp>
        <p:nvSpPr>
          <p:cNvPr id="9" name="TextBox 8">
            <a:extLst>
              <a:ext uri="{FF2B5EF4-FFF2-40B4-BE49-F238E27FC236}">
                <a16:creationId xmlns:a16="http://schemas.microsoft.com/office/drawing/2014/main" id="{DF1D82DE-4592-2659-FEE9-841611A48F4D}"/>
              </a:ext>
            </a:extLst>
          </p:cNvPr>
          <p:cNvSpPr txBox="1"/>
          <p:nvPr/>
        </p:nvSpPr>
        <p:spPr>
          <a:xfrm>
            <a:off x="200607" y="1829930"/>
            <a:ext cx="6503436" cy="4708981"/>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3DES (Triple Data Encryption Standard)</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3DES improves DES in the ability to encrypt data, by doing so, three times.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While being significantly slower than AES because of its triple encryption algorithm, 3DES is still in use where compatibility with legacy standards is of uttermost importance and where data security is needed. </a:t>
            </a:r>
          </a:p>
          <a:p>
            <a:pPr algn="just"/>
            <a:r>
              <a:rPr lang="en-US" sz="2000" b="1" dirty="0">
                <a:latin typeface="Times New Roman" panose="02020603050405020304" pitchFamily="18" charset="0"/>
                <a:cs typeface="Times New Roman" panose="02020603050405020304" pitchFamily="18" charset="0"/>
              </a:rPr>
              <a:t>Blowfish</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Blowfish is a flexible symmetric block cipher suitable for hardware and software environments that show good performance.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employs variable length keys thus suitable for application which need high speed of encryption without much affecting the security feature due to the weakness of the cipher to modern attacks.</a:t>
            </a:r>
          </a:p>
        </p:txBody>
      </p:sp>
    </p:spTree>
    <p:extLst>
      <p:ext uri="{BB962C8B-B14F-4D97-AF65-F5344CB8AC3E}">
        <p14:creationId xmlns:p14="http://schemas.microsoft.com/office/powerpoint/2010/main" val="1263959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A03646-296E-F4FA-9AFD-BC6C454FF09E}"/>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0BAC0397-C900-7EDA-3CC6-1B6BC32B604F}"/>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8029B7DE-B02A-CB3D-81DA-A5EE397016D0}"/>
              </a:ext>
            </a:extLst>
          </p:cNvPr>
          <p:cNvSpPr>
            <a:spLocks noGrp="1"/>
          </p:cNvSpPr>
          <p:nvPr>
            <p:ph type="sldNum" sz="quarter" idx="12"/>
          </p:nvPr>
        </p:nvSpPr>
        <p:spPr/>
        <p:txBody>
          <a:bodyPr/>
          <a:lstStyle/>
          <a:p>
            <a:fld id="{D93EAE72-0FE3-4F2E-8999-74BD9984FD6F}" type="slidenum">
              <a:rPr lang="en-IN" smtClean="0"/>
              <a:pPr/>
              <a:t>11</a:t>
            </a:fld>
            <a:endParaRPr lang="en-IN" dirty="0"/>
          </a:p>
        </p:txBody>
      </p:sp>
      <p:sp>
        <p:nvSpPr>
          <p:cNvPr id="6" name="TextBox 5">
            <a:extLst>
              <a:ext uri="{FF2B5EF4-FFF2-40B4-BE49-F238E27FC236}">
                <a16:creationId xmlns:a16="http://schemas.microsoft.com/office/drawing/2014/main" id="{1E2EB247-08C8-29E5-8D83-E41AC8DBB828}"/>
              </a:ext>
            </a:extLst>
          </p:cNvPr>
          <p:cNvSpPr txBox="1"/>
          <p:nvPr/>
        </p:nvSpPr>
        <p:spPr>
          <a:xfrm>
            <a:off x="1381795" y="537268"/>
            <a:ext cx="9563877" cy="6001643"/>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Metrics Evaluation</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the present comparative study of the encryption algorithms, the following quantitative parameters are employed to analyze their performance and security merits.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Metrics include encryption and decryption rates as they denote the amount of time taken by the algorithms in transforming and restoring the data and offers a detailed insights of performance and speed.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Further, the evaluation is carried to measure the avalanche effect, which defines the percentage of encrypted output changing due to the slight variation of the input data, ensuring the algorithm’s safety against various attacks.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Memory utilization is also monitored to assess the resource consumption of each algorithm useful in the deployment of functions in resource-constrained settings.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metrics collectively provide an overview of each algorithm, what it can do best and what it cannot do well.</a:t>
            </a:r>
          </a:p>
        </p:txBody>
      </p:sp>
    </p:spTree>
    <p:extLst>
      <p:ext uri="{BB962C8B-B14F-4D97-AF65-F5344CB8AC3E}">
        <p14:creationId xmlns:p14="http://schemas.microsoft.com/office/powerpoint/2010/main" val="415605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391A48-CE2E-3EC7-7289-9684678647F5}"/>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4A1E9B52-E812-7B1A-6436-0EA660F4BD2C}"/>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E3C82613-06FD-D87B-4446-156139B2D10E}"/>
              </a:ext>
            </a:extLst>
          </p:cNvPr>
          <p:cNvSpPr>
            <a:spLocks noGrp="1"/>
          </p:cNvSpPr>
          <p:nvPr>
            <p:ph type="sldNum" sz="quarter" idx="12"/>
          </p:nvPr>
        </p:nvSpPr>
        <p:spPr/>
        <p:txBody>
          <a:bodyPr/>
          <a:lstStyle/>
          <a:p>
            <a:fld id="{D93EAE72-0FE3-4F2E-8999-74BD9984FD6F}" type="slidenum">
              <a:rPr lang="en-IN" smtClean="0"/>
              <a:pPr/>
              <a:t>12</a:t>
            </a:fld>
            <a:endParaRPr lang="en-IN" dirty="0"/>
          </a:p>
        </p:txBody>
      </p:sp>
      <p:sp>
        <p:nvSpPr>
          <p:cNvPr id="6" name="TextBox 5">
            <a:extLst>
              <a:ext uri="{FF2B5EF4-FFF2-40B4-BE49-F238E27FC236}">
                <a16:creationId xmlns:a16="http://schemas.microsoft.com/office/drawing/2014/main" id="{BEFC244A-581B-EF54-552F-9374363DFB8D}"/>
              </a:ext>
            </a:extLst>
          </p:cNvPr>
          <p:cNvSpPr txBox="1"/>
          <p:nvPr/>
        </p:nvSpPr>
        <p:spPr>
          <a:xfrm>
            <a:off x="4038600" y="136525"/>
            <a:ext cx="6097554" cy="584775"/>
          </a:xfrm>
          <a:prstGeom prst="rect">
            <a:avLst/>
          </a:prstGeom>
          <a:noFill/>
        </p:spPr>
        <p:txBody>
          <a:bodyPr wrap="square">
            <a:spAutoFit/>
          </a:bodyPr>
          <a:lstStyle/>
          <a:p>
            <a:r>
              <a:rPr lang="en-IN" sz="3200" b="1">
                <a:latin typeface="Times New Roman" panose="02020603050405020304" pitchFamily="18" charset="0"/>
                <a:cs typeface="Times New Roman" panose="02020603050405020304" pitchFamily="18" charset="0"/>
              </a:rPr>
              <a:t> </a:t>
            </a:r>
            <a:r>
              <a:rPr lang="en-IN" sz="3200" b="1" u="sng">
                <a:latin typeface="Times New Roman" panose="02020603050405020304" pitchFamily="18" charset="0"/>
                <a:cs typeface="Times New Roman" panose="02020603050405020304" pitchFamily="18" charset="0"/>
              </a:rPr>
              <a:t>Results and Analysis</a:t>
            </a:r>
            <a:endParaRPr lang="en-US" sz="3200" dirty="0"/>
          </a:p>
        </p:txBody>
      </p:sp>
      <p:sp>
        <p:nvSpPr>
          <p:cNvPr id="8" name="TextBox 7">
            <a:extLst>
              <a:ext uri="{FF2B5EF4-FFF2-40B4-BE49-F238E27FC236}">
                <a16:creationId xmlns:a16="http://schemas.microsoft.com/office/drawing/2014/main" id="{C25134FE-C471-3E82-725A-9525B8DE5D43}"/>
              </a:ext>
            </a:extLst>
          </p:cNvPr>
          <p:cNvSpPr txBox="1"/>
          <p:nvPr/>
        </p:nvSpPr>
        <p:spPr>
          <a:xfrm>
            <a:off x="1338944" y="629601"/>
            <a:ext cx="6097554" cy="5909310"/>
          </a:xfrm>
          <a:prstGeom prst="rect">
            <a:avLst/>
          </a:prstGeom>
          <a:noFill/>
        </p:spPr>
        <p:txBody>
          <a:bodyPr wrap="square">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SimSun" panose="02010600030101010101" pitchFamily="2" charset="-122"/>
              </a:rPr>
              <a:t>The </a:t>
            </a:r>
            <a:r>
              <a:rPr lang="en-US" sz="1800" b="1" dirty="0">
                <a:effectLst/>
                <a:latin typeface="Times New Roman" panose="02020603050405020304" pitchFamily="18" charset="0"/>
                <a:ea typeface="SimSun" panose="02010600030101010101" pitchFamily="2" charset="-122"/>
              </a:rPr>
              <a:t>Avalanche </a:t>
            </a:r>
            <a:r>
              <a:rPr lang="en-US" sz="1800" b="1" dirty="0">
                <a:latin typeface="Times New Roman" panose="02020603050405020304" pitchFamily="18" charset="0"/>
                <a:ea typeface="SimSun" panose="02010600030101010101" pitchFamily="2" charset="-122"/>
              </a:rPr>
              <a:t>E</a:t>
            </a:r>
            <a:r>
              <a:rPr lang="en-US" sz="1800" b="1" dirty="0">
                <a:effectLst/>
                <a:latin typeface="Times New Roman" panose="02020603050405020304" pitchFamily="18" charset="0"/>
                <a:ea typeface="SimSun" panose="02010600030101010101" pitchFamily="2" charset="-122"/>
              </a:rPr>
              <a:t>ffect </a:t>
            </a:r>
            <a:r>
              <a:rPr lang="en-US" sz="1800" dirty="0">
                <a:effectLst/>
                <a:latin typeface="Times New Roman" panose="02020603050405020304" pitchFamily="18" charset="0"/>
                <a:ea typeface="SimSun" panose="02010600030101010101" pitchFamily="2" charset="-122"/>
              </a:rPr>
              <a:t>obtained for the AES, 3DES, and Blowfish encryption algorithms reveals the effectiveness of these methods within cryptographic safety. </a:t>
            </a:r>
          </a:p>
          <a:p>
            <a:pPr marL="285750" indent="-285750" algn="just">
              <a:buFont typeface="Arial" panose="020B0604020202020204" pitchFamily="34" charset="0"/>
              <a:buChar char="•"/>
            </a:pPr>
            <a:r>
              <a:rPr lang="en-US" sz="1800" dirty="0">
                <a:effectLst/>
                <a:latin typeface="Times New Roman" panose="02020603050405020304" pitchFamily="18" charset="0"/>
                <a:ea typeface="SimSun" panose="02010600030101010101" pitchFamily="2" charset="-122"/>
              </a:rPr>
              <a:t>This effect measures how much a vast change in the output, due to a slight shift in the input of just one bit, will guarantee the ciphertext is very sensitive to the plaintext.</a:t>
            </a:r>
          </a:p>
          <a:p>
            <a:pPr marL="285750" indent="-285750" algn="just">
              <a:buFont typeface="Arial" panose="020B0604020202020204" pitchFamily="34" charset="0"/>
              <a:buChar char="•"/>
            </a:pPr>
            <a:r>
              <a:rPr lang="en-US" sz="1800" dirty="0">
                <a:effectLst/>
                <a:latin typeface="Times New Roman" panose="02020603050405020304" pitchFamily="18" charset="0"/>
                <a:ea typeface="SimSun" panose="02010600030101010101" pitchFamily="2" charset="-122"/>
              </a:rPr>
              <a:t>Every learnt method depicted an avalanche characteristic in proximity with the benchmark of 50 implying that altering an input bit alters half of the output bits on average. </a:t>
            </a:r>
          </a:p>
          <a:p>
            <a:pPr marL="285750" indent="-285750" algn="just">
              <a:buFont typeface="Arial" panose="020B0604020202020204" pitchFamily="34" charset="0"/>
              <a:buChar char="•"/>
            </a:pPr>
            <a:r>
              <a:rPr lang="en-US" sz="1800" dirty="0">
                <a:effectLst/>
                <a:latin typeface="Times New Roman" panose="02020603050405020304" pitchFamily="18" charset="0"/>
                <a:ea typeface="SimSun" panose="02010600030101010101" pitchFamily="2" charset="-122"/>
              </a:rPr>
              <a:t>This high amount of unpredictability is important to secure encryption because it means that an attacker can’t make assumptions about the plaintext or the encryption key.</a:t>
            </a:r>
          </a:p>
          <a:p>
            <a:pPr marL="285750" indent="-285750" algn="just">
              <a:buFont typeface="Arial" panose="020B0604020202020204" pitchFamily="34" charset="0"/>
              <a:buChar char="•"/>
            </a:pPr>
            <a:r>
              <a:rPr lang="en-US" sz="1800" dirty="0">
                <a:effectLst/>
                <a:latin typeface="Times New Roman" panose="02020603050405020304" pitchFamily="18" charset="0"/>
                <a:ea typeface="SimSun" panose="02010600030101010101" pitchFamily="2" charset="-122"/>
              </a:rPr>
              <a:t>For </a:t>
            </a:r>
            <a:r>
              <a:rPr lang="en-US" sz="1800" b="1" dirty="0">
                <a:effectLst/>
                <a:latin typeface="Times New Roman" panose="02020603050405020304" pitchFamily="18" charset="0"/>
                <a:ea typeface="SimSun" panose="02010600030101010101" pitchFamily="2" charset="-122"/>
              </a:rPr>
              <a:t>Memory Usage</a:t>
            </a:r>
            <a:r>
              <a:rPr lang="en-US" sz="1800" dirty="0">
                <a:effectLst/>
                <a:latin typeface="Times New Roman" panose="02020603050405020304" pitchFamily="18" charset="0"/>
                <a:ea typeface="SimSun" panose="02010600030101010101" pitchFamily="2" charset="-122"/>
              </a:rPr>
              <a:t>, AES provides higher encryption strength, it consumes more memory resources at bigger data volumes, potentially affecting performance in resource-constrained applications. </a:t>
            </a:r>
          </a:p>
          <a:p>
            <a:pPr marL="285750" indent="-285750" algn="just">
              <a:buFont typeface="Arial" panose="020B0604020202020204" pitchFamily="34" charset="0"/>
              <a:buChar char="•"/>
            </a:pPr>
            <a:r>
              <a:rPr lang="en-US" sz="1800" dirty="0">
                <a:effectLst/>
                <a:latin typeface="Times New Roman" panose="02020603050405020304" pitchFamily="18" charset="0"/>
                <a:ea typeface="SimSun" panose="02010600030101010101" pitchFamily="2" charset="-122"/>
              </a:rPr>
              <a:t>Blowfish, on the other hand, is a more memory-efficient choice, especially for applications with strict memory limits. </a:t>
            </a:r>
          </a:p>
          <a:p>
            <a:pPr marL="285750" indent="-285750" algn="just">
              <a:buFont typeface="Arial" panose="020B0604020202020204" pitchFamily="34" charset="0"/>
              <a:buChar char="•"/>
            </a:pPr>
            <a:r>
              <a:rPr lang="en-US" sz="1800" dirty="0">
                <a:effectLst/>
                <a:latin typeface="Times New Roman" panose="02020603050405020304" pitchFamily="18" charset="0"/>
                <a:ea typeface="SimSun" panose="02010600030101010101" pitchFamily="2" charset="-122"/>
              </a:rPr>
              <a:t>This analysis emphasizes the relevance of choosing encryption methods based on resource availability and security requirements</a:t>
            </a:r>
          </a:p>
        </p:txBody>
      </p:sp>
      <p:pic>
        <p:nvPicPr>
          <p:cNvPr id="9" name="Content Placeholder 7">
            <a:extLst>
              <a:ext uri="{FF2B5EF4-FFF2-40B4-BE49-F238E27FC236}">
                <a16:creationId xmlns:a16="http://schemas.microsoft.com/office/drawing/2014/main" id="{DA86858E-CE69-C4BC-BBD9-0D8379537B44}"/>
              </a:ext>
            </a:extLst>
          </p:cNvPr>
          <p:cNvPicPr>
            <a:picLocks noGrp="1" noChangeAspect="1"/>
          </p:cNvPicPr>
          <p:nvPr/>
        </p:nvPicPr>
        <p:blipFill>
          <a:blip r:embed="rId2"/>
          <a:stretch>
            <a:fillRect/>
          </a:stretch>
        </p:blipFill>
        <p:spPr>
          <a:xfrm>
            <a:off x="7343192" y="1214376"/>
            <a:ext cx="4848808" cy="5141973"/>
          </a:xfrm>
          <a:prstGeom prst="rect">
            <a:avLst/>
          </a:prstGeom>
        </p:spPr>
      </p:pic>
    </p:spTree>
    <p:extLst>
      <p:ext uri="{BB962C8B-B14F-4D97-AF65-F5344CB8AC3E}">
        <p14:creationId xmlns:p14="http://schemas.microsoft.com/office/powerpoint/2010/main" val="819481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B4A6E7-5E91-11EE-5E2E-2EC9D2CE1C53}"/>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4D4D368D-B5F6-5CB6-B2AD-0CA527053482}"/>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A6B385C7-A948-C229-CC4B-6C65FC2BA694}"/>
              </a:ext>
            </a:extLst>
          </p:cNvPr>
          <p:cNvSpPr>
            <a:spLocks noGrp="1"/>
          </p:cNvSpPr>
          <p:nvPr>
            <p:ph type="sldNum" sz="quarter" idx="12"/>
          </p:nvPr>
        </p:nvSpPr>
        <p:spPr/>
        <p:txBody>
          <a:bodyPr/>
          <a:lstStyle/>
          <a:p>
            <a:fld id="{D93EAE72-0FE3-4F2E-8999-74BD9984FD6F}" type="slidenum">
              <a:rPr lang="en-IN" smtClean="0"/>
              <a:pPr/>
              <a:t>13</a:t>
            </a:fld>
            <a:endParaRPr lang="en-IN" dirty="0"/>
          </a:p>
        </p:txBody>
      </p:sp>
      <p:pic>
        <p:nvPicPr>
          <p:cNvPr id="5" name="Picture 4">
            <a:extLst>
              <a:ext uri="{FF2B5EF4-FFF2-40B4-BE49-F238E27FC236}">
                <a16:creationId xmlns:a16="http://schemas.microsoft.com/office/drawing/2014/main" id="{C9E869E1-48A5-3062-B17A-9E41F70DB268}"/>
              </a:ext>
            </a:extLst>
          </p:cNvPr>
          <p:cNvPicPr>
            <a:picLocks noChangeAspect="1"/>
          </p:cNvPicPr>
          <p:nvPr/>
        </p:nvPicPr>
        <p:blipFill>
          <a:blip r:embed="rId2"/>
          <a:stretch>
            <a:fillRect/>
          </a:stretch>
        </p:blipFill>
        <p:spPr>
          <a:xfrm>
            <a:off x="21771" y="1223652"/>
            <a:ext cx="5984033" cy="4410691"/>
          </a:xfrm>
          <a:prstGeom prst="rect">
            <a:avLst/>
          </a:prstGeom>
        </p:spPr>
      </p:pic>
      <p:pic>
        <p:nvPicPr>
          <p:cNvPr id="6" name="Picture 5">
            <a:extLst>
              <a:ext uri="{FF2B5EF4-FFF2-40B4-BE49-F238E27FC236}">
                <a16:creationId xmlns:a16="http://schemas.microsoft.com/office/drawing/2014/main" id="{FD8F894F-10CD-2741-66A0-16153CDF5AD2}"/>
              </a:ext>
            </a:extLst>
          </p:cNvPr>
          <p:cNvPicPr>
            <a:picLocks noChangeAspect="1"/>
          </p:cNvPicPr>
          <p:nvPr/>
        </p:nvPicPr>
        <p:blipFill>
          <a:blip r:embed="rId3"/>
          <a:stretch>
            <a:fillRect/>
          </a:stretch>
        </p:blipFill>
        <p:spPr>
          <a:xfrm>
            <a:off x="6096000" y="1223652"/>
            <a:ext cx="6096001" cy="4410691"/>
          </a:xfrm>
          <a:prstGeom prst="rect">
            <a:avLst/>
          </a:prstGeom>
        </p:spPr>
      </p:pic>
    </p:spTree>
    <p:extLst>
      <p:ext uri="{BB962C8B-B14F-4D97-AF65-F5344CB8AC3E}">
        <p14:creationId xmlns:p14="http://schemas.microsoft.com/office/powerpoint/2010/main" val="2449302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B694E-CBC5-1DB9-8668-E405F815BA6D}"/>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2D3EC410-4103-249E-E33F-52066D16449A}"/>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24D665A8-0606-55ED-723D-A321CEF1D463}"/>
              </a:ext>
            </a:extLst>
          </p:cNvPr>
          <p:cNvSpPr>
            <a:spLocks noGrp="1"/>
          </p:cNvSpPr>
          <p:nvPr>
            <p:ph type="sldNum" sz="quarter" idx="12"/>
          </p:nvPr>
        </p:nvSpPr>
        <p:spPr/>
        <p:txBody>
          <a:bodyPr/>
          <a:lstStyle/>
          <a:p>
            <a:fld id="{D93EAE72-0FE3-4F2E-8999-74BD9984FD6F}" type="slidenum">
              <a:rPr lang="en-IN" smtClean="0"/>
              <a:pPr/>
              <a:t>14</a:t>
            </a:fld>
            <a:endParaRPr lang="en-IN" dirty="0"/>
          </a:p>
        </p:txBody>
      </p:sp>
      <p:sp>
        <p:nvSpPr>
          <p:cNvPr id="6" name="TextBox 5">
            <a:extLst>
              <a:ext uri="{FF2B5EF4-FFF2-40B4-BE49-F238E27FC236}">
                <a16:creationId xmlns:a16="http://schemas.microsoft.com/office/drawing/2014/main" id="{70255A51-B36E-E9D3-1F7A-5F398F2C7A7E}"/>
              </a:ext>
            </a:extLst>
          </p:cNvPr>
          <p:cNvSpPr txBox="1"/>
          <p:nvPr/>
        </p:nvSpPr>
        <p:spPr>
          <a:xfrm>
            <a:off x="3268133" y="747299"/>
            <a:ext cx="6097554" cy="584775"/>
          </a:xfrm>
          <a:prstGeom prst="rect">
            <a:avLst/>
          </a:prstGeom>
          <a:noFill/>
        </p:spPr>
        <p:txBody>
          <a:bodyPr wrap="square">
            <a:spAutoFit/>
          </a:bodyPr>
          <a:lstStyle/>
          <a:p>
            <a:r>
              <a:rPr lang="en-IN" sz="3200" b="1" u="sng" dirty="0">
                <a:latin typeface="Times New Roman" panose="02020603050405020304" pitchFamily="18" charset="0"/>
                <a:cs typeface="Times New Roman" panose="02020603050405020304" pitchFamily="18" charset="0"/>
              </a:rPr>
              <a:t>Conclusion and Future work</a:t>
            </a:r>
            <a:endParaRPr lang="en-US" sz="3200" dirty="0"/>
          </a:p>
        </p:txBody>
      </p:sp>
      <p:sp>
        <p:nvSpPr>
          <p:cNvPr id="7" name="Rectangle 1">
            <a:extLst>
              <a:ext uri="{FF2B5EF4-FFF2-40B4-BE49-F238E27FC236}">
                <a16:creationId xmlns:a16="http://schemas.microsoft.com/office/drawing/2014/main" id="{12D9034B-4C94-8635-E5B1-C89674A056D8}"/>
              </a:ext>
            </a:extLst>
          </p:cNvPr>
          <p:cNvSpPr>
            <a:spLocks noChangeArrowheads="1"/>
          </p:cNvSpPr>
          <p:nvPr/>
        </p:nvSpPr>
        <p:spPr bwMode="auto">
          <a:xfrm>
            <a:off x="1520890" y="1332074"/>
            <a:ext cx="883609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Developed a </a:t>
            </a:r>
            <a:r>
              <a:rPr lang="en-US" sz="2400" b="1" dirty="0">
                <a:latin typeface="Times New Roman" panose="02020603050405020304" pitchFamily="18" charset="0"/>
                <a:cs typeface="Times New Roman" panose="02020603050405020304" pitchFamily="18" charset="0"/>
              </a:rPr>
              <a:t>triple-layer hybrid encryption system</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Integrated </a:t>
            </a:r>
            <a:r>
              <a:rPr lang="en-US" sz="2400" b="1" dirty="0">
                <a:latin typeface="Times New Roman" panose="02020603050405020304" pitchFamily="18" charset="0"/>
                <a:cs typeface="Times New Roman" panose="02020603050405020304" pitchFamily="18" charset="0"/>
              </a:rPr>
              <a:t>Modified Caesar Cipher + Baudot Encoding</a:t>
            </a:r>
            <a:r>
              <a:rPr lang="en-US" sz="2400" dirty="0">
                <a:latin typeface="Times New Roman" panose="02020603050405020304" pitchFamily="18" charset="0"/>
                <a:cs typeface="Times New Roman" panose="02020603050405020304" pitchFamily="18" charset="0"/>
              </a:rPr>
              <a:t> + Modern Cryptography</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AES outperformed 3DES and Blowfish in all key metrics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Blowfish best suited for </a:t>
            </a:r>
            <a:r>
              <a:rPr lang="en-US" sz="2400" b="1" dirty="0">
                <a:latin typeface="Times New Roman" panose="02020603050405020304" pitchFamily="18" charset="0"/>
                <a:cs typeface="Times New Roman" panose="02020603050405020304" pitchFamily="18" charset="0"/>
              </a:rPr>
              <a:t>memory-limited systems</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3DES remains </a:t>
            </a:r>
            <a:r>
              <a:rPr lang="en-US" sz="2400" b="1" dirty="0">
                <a:latin typeface="Times New Roman" panose="02020603050405020304" pitchFamily="18" charset="0"/>
                <a:cs typeface="Times New Roman" panose="02020603050405020304" pitchFamily="18" charset="0"/>
              </a:rPr>
              <a:t>highly secure but slow</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Conclusion:</a:t>
            </a:r>
            <a:r>
              <a:rPr lang="en-US" sz="2400" dirty="0">
                <a:latin typeface="Times New Roman" panose="02020603050405020304" pitchFamily="18" charset="0"/>
                <a:cs typeface="Times New Roman" panose="02020603050405020304" pitchFamily="18" charset="0"/>
              </a:rPr>
              <a:t> AES + Baudot layer gives best trade-off of speed &amp; security</a:t>
            </a: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Future Enhancements:</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Integrate </a:t>
            </a:r>
            <a:r>
              <a:rPr lang="en-US" sz="2400" b="1" dirty="0">
                <a:latin typeface="Times New Roman" panose="02020603050405020304" pitchFamily="18" charset="0"/>
                <a:cs typeface="Times New Roman" panose="02020603050405020304" pitchFamily="18" charset="0"/>
              </a:rPr>
              <a:t>Post-Quantum Cryptography</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Add </a:t>
            </a:r>
            <a:r>
              <a:rPr lang="en-US" sz="2400" b="1" dirty="0">
                <a:latin typeface="Times New Roman" panose="02020603050405020304" pitchFamily="18" charset="0"/>
                <a:cs typeface="Times New Roman" panose="02020603050405020304" pitchFamily="18" charset="0"/>
              </a:rPr>
              <a:t>AI-based adaptive encryption selection</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Extend model to </a:t>
            </a:r>
            <a:r>
              <a:rPr lang="en-US" sz="2400" b="1" dirty="0">
                <a:latin typeface="Times New Roman" panose="02020603050405020304" pitchFamily="18" charset="0"/>
                <a:cs typeface="Times New Roman" panose="02020603050405020304" pitchFamily="18" charset="0"/>
              </a:rPr>
              <a:t>IoT and Cloud systems</a:t>
            </a:r>
            <a:r>
              <a:rPr lang="en-US" sz="2400" dirty="0">
                <a:latin typeface="Times New Roman" panose="02020603050405020304" pitchFamily="18" charset="0"/>
                <a:cs typeface="Times New Roman" panose="02020603050405020304" pitchFamily="18" charset="0"/>
              </a:rPr>
              <a:t> for scalability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3279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B2775-36BA-138E-CCD7-B8BC822C9B98}"/>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11198D37-2D38-4621-1809-F82F224E4B5B}"/>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B9D91E46-0509-1010-8997-DB27C66BC563}"/>
              </a:ext>
            </a:extLst>
          </p:cNvPr>
          <p:cNvSpPr>
            <a:spLocks noGrp="1"/>
          </p:cNvSpPr>
          <p:nvPr>
            <p:ph type="sldNum" sz="quarter" idx="12"/>
          </p:nvPr>
        </p:nvSpPr>
        <p:spPr/>
        <p:txBody>
          <a:bodyPr/>
          <a:lstStyle/>
          <a:p>
            <a:fld id="{D93EAE72-0FE3-4F2E-8999-74BD9984FD6F}" type="slidenum">
              <a:rPr lang="en-IN" smtClean="0"/>
              <a:pPr/>
              <a:t>15</a:t>
            </a:fld>
            <a:endParaRPr lang="en-IN" dirty="0"/>
          </a:p>
        </p:txBody>
      </p:sp>
      <p:sp>
        <p:nvSpPr>
          <p:cNvPr id="8" name="TextBox 7">
            <a:extLst>
              <a:ext uri="{FF2B5EF4-FFF2-40B4-BE49-F238E27FC236}">
                <a16:creationId xmlns:a16="http://schemas.microsoft.com/office/drawing/2014/main" id="{2EC8DBE8-F0A5-C07D-5D4D-930FF768D4AA}"/>
              </a:ext>
            </a:extLst>
          </p:cNvPr>
          <p:cNvSpPr txBox="1"/>
          <p:nvPr/>
        </p:nvSpPr>
        <p:spPr>
          <a:xfrm>
            <a:off x="1567543" y="1119548"/>
            <a:ext cx="9451910" cy="5217069"/>
          </a:xfrm>
          <a:prstGeom prst="rect">
            <a:avLst/>
          </a:prstGeom>
          <a:noFill/>
        </p:spPr>
        <p:txBody>
          <a:bodyPr wrap="square">
            <a:spAutoFit/>
          </a:bodyPr>
          <a:lstStyle/>
          <a:p>
            <a:pPr marL="342900" marR="0" lvl="0" indent="-342900">
              <a:lnSpc>
                <a:spcPct val="107000"/>
              </a:lnSpc>
              <a:buFont typeface="+mj-lt"/>
              <a:buAutoNum type="arabicPeriod"/>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Patel, K. Performance analysis of AES, DES and Blowfish cryptographic algorithms on small and large data files. Int. j. inf.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tecnol</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11, 813–819 (2019). doi:10.1007/s41870-018-0271-4</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a:pP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Alenezi</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M. N.,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Alabdulrazzaq</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H. K., &amp; Mohammad, N. Q. (2022). Symmetric Encryption Algorithms: Review and Evaluation Study. International Journal of Communication Networks and Information Security (IJCNIS), 12(2). doi:10.17762/ijcnis.v12i2.4698 .</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Q. Zhang, "An Overview and Analysis of Hybrid Encryption: The Combination of Symmetric Encryption and Asymmetric Encryption," </a:t>
            </a:r>
            <a:r>
              <a:rPr lang="en-US" sz="1200" i="1" kern="100" dirty="0">
                <a:effectLst/>
                <a:latin typeface="Times New Roman" panose="02020603050405020304" pitchFamily="18" charset="0"/>
                <a:ea typeface="Times New Roman" panose="02020603050405020304" pitchFamily="18" charset="0"/>
                <a:cs typeface="Times New Roman" panose="02020603050405020304" pitchFamily="18" charset="0"/>
              </a:rPr>
              <a:t>2021 2nd International Conference on Computing and Data Science (CDS)</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Stanford, CA, USA, 2021, pp. 616-622,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10.1109/CDS52072.2021.00111.</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S. Kumar, B. K. Singh, Akshita, S. Pundir, S. Batra and R. Joshi, "A survey on Symmetric and Asymmetric Key based Image Encryption," </a:t>
            </a:r>
            <a:r>
              <a:rPr lang="en-US" sz="1200" i="1" kern="100" dirty="0">
                <a:effectLst/>
                <a:latin typeface="Times New Roman" panose="02020603050405020304" pitchFamily="18" charset="0"/>
                <a:ea typeface="Aptos" panose="020B0004020202020204" pitchFamily="34" charset="0"/>
                <a:cs typeface="Times New Roman" panose="02020603050405020304" pitchFamily="18" charset="0"/>
              </a:rPr>
              <a:t>2nd International Conference on Data, Engineering and Applications (IDEA)</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Bhopal, India, 2020, pp. 1-5, </a:t>
            </a:r>
            <a:r>
              <a:rPr lang="en-US" sz="1200" kern="100" dirty="0" err="1">
                <a:effectLst/>
                <a:latin typeface="Times New Roman" panose="02020603050405020304" pitchFamily="18" charset="0"/>
                <a:ea typeface="Aptos" panose="020B0004020202020204" pitchFamily="34" charset="0"/>
                <a:cs typeface="Times New Roman" panose="02020603050405020304" pitchFamily="18" charset="0"/>
              </a:rPr>
              <a:t>doi</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10.1109/IDEA49133.2020.9170703.</a:t>
            </a:r>
          </a:p>
          <a:p>
            <a:pPr marL="342900" marR="0" lvl="0" indent="-342900">
              <a:lnSpc>
                <a:spcPct val="107000"/>
              </a:lnSpc>
              <a:buFont typeface="+mj-lt"/>
              <a:buAutoNum type="arabicPeriod"/>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V. Verma, P. Kumar, R. K. Verma and S. Priya, "A Novel Approach for Security in Cloud Data Storage Using AES-DES-RSA Hybrid Cryptography," 2021 Emerging Trends in Industry 4.0 (ETI 4.0),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Raigarh</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India, 2021, pp. 1-6,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10.1109/ETI4.051663.2021.9619274.</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200" kern="100" dirty="0" err="1">
                <a:effectLst/>
                <a:latin typeface="Times New Roman" panose="02020603050405020304" pitchFamily="18" charset="0"/>
                <a:ea typeface="Aptos" panose="020B0004020202020204" pitchFamily="34" charset="0"/>
                <a:cs typeface="Times New Roman" panose="02020603050405020304" pitchFamily="18" charset="0"/>
              </a:rPr>
              <a:t>Serdano</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M. </a:t>
            </a:r>
            <a:r>
              <a:rPr lang="en-US" sz="1200" kern="100" dirty="0" err="1">
                <a:effectLst/>
                <a:latin typeface="Times New Roman" panose="02020603050405020304" pitchFamily="18" charset="0"/>
                <a:ea typeface="Aptos" panose="020B0004020202020204" pitchFamily="34" charset="0"/>
                <a:cs typeface="Times New Roman" panose="02020603050405020304" pitchFamily="18" charset="0"/>
              </a:rPr>
              <a:t>Zarlis</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and E. B. Nababan, "Performance of Combining Hill Cipher Algorithm and Caesar Cipher Algorithm in Text Security," </a:t>
            </a:r>
            <a:r>
              <a:rPr lang="en-US" sz="1200" i="1" kern="100" dirty="0">
                <a:effectLst/>
                <a:latin typeface="Times New Roman" panose="02020603050405020304" pitchFamily="18" charset="0"/>
                <a:ea typeface="Aptos" panose="020B0004020202020204" pitchFamily="34" charset="0"/>
                <a:cs typeface="Times New Roman" panose="02020603050405020304" pitchFamily="18" charset="0"/>
              </a:rPr>
              <a:t>2021 International Conference on Artificial Intelligence and Mechatronics Systems (AIMS)</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Bandung, Indonesia, 2021, pp. 1-5, </a:t>
            </a:r>
            <a:r>
              <a:rPr lang="en-US" sz="1200" kern="100" dirty="0" err="1">
                <a:effectLst/>
                <a:latin typeface="Times New Roman" panose="02020603050405020304" pitchFamily="18" charset="0"/>
                <a:ea typeface="Aptos" panose="020B0004020202020204" pitchFamily="34" charset="0"/>
                <a:cs typeface="Times New Roman" panose="02020603050405020304" pitchFamily="18" charset="0"/>
              </a:rPr>
              <a:t>doi</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10.1109/AIMS52415.2021.9466039.</a:t>
            </a:r>
          </a:p>
          <a:p>
            <a:pPr marL="342900" marR="0" lvl="0" indent="-342900">
              <a:lnSpc>
                <a:spcPct val="107000"/>
              </a:lnSpc>
              <a:buFont typeface="+mj-lt"/>
              <a:buAutoNum type="arabicPeriod"/>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S. A. M. Rizvi, S. Z. Hussain and N. Wadhwa, "Performance Analysis of AES and </a:t>
            </a:r>
            <a:r>
              <a:rPr lang="en-US" sz="1200" kern="100" dirty="0" err="1">
                <a:effectLst/>
                <a:latin typeface="Times New Roman" panose="02020603050405020304" pitchFamily="18" charset="0"/>
                <a:ea typeface="Aptos" panose="020B0004020202020204" pitchFamily="34" charset="0"/>
                <a:cs typeface="Times New Roman" panose="02020603050405020304" pitchFamily="18" charset="0"/>
              </a:rPr>
              <a:t>TwoFish</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Encryption Schemes," </a:t>
            </a:r>
            <a:r>
              <a:rPr lang="en-US" sz="1200" i="1" kern="100" dirty="0">
                <a:effectLst/>
                <a:latin typeface="Times New Roman" panose="02020603050405020304" pitchFamily="18" charset="0"/>
                <a:ea typeface="Aptos" panose="020B0004020202020204" pitchFamily="34" charset="0"/>
                <a:cs typeface="Times New Roman" panose="02020603050405020304" pitchFamily="18" charset="0"/>
              </a:rPr>
              <a:t>2011 International Conference on Communication Systems and Network Technologies</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Katra, India, 2011, pp. 76-79, </a:t>
            </a:r>
            <a:r>
              <a:rPr lang="en-US" sz="1200" kern="100" dirty="0" err="1">
                <a:effectLst/>
                <a:latin typeface="Times New Roman" panose="02020603050405020304" pitchFamily="18" charset="0"/>
                <a:ea typeface="Aptos" panose="020B0004020202020204" pitchFamily="34" charset="0"/>
                <a:cs typeface="Times New Roman" panose="02020603050405020304" pitchFamily="18" charset="0"/>
              </a:rPr>
              <a:t>doi</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10.1109/CSNT.2011.160.</a:t>
            </a:r>
          </a:p>
          <a:p>
            <a:pPr marL="342900" marR="0" lvl="0" indent="-342900">
              <a:lnSpc>
                <a:spcPct val="107000"/>
              </a:lnSpc>
              <a:buFont typeface="+mj-lt"/>
              <a:buAutoNum type="arabicPeriod"/>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E. Jintcharadze and M. </a:t>
            </a:r>
            <a:r>
              <a:rPr lang="en-US" sz="1200" kern="100" dirty="0" err="1">
                <a:effectLst/>
                <a:latin typeface="Times New Roman" panose="02020603050405020304" pitchFamily="18" charset="0"/>
                <a:ea typeface="Aptos" panose="020B0004020202020204" pitchFamily="34" charset="0"/>
                <a:cs typeface="Times New Roman" panose="02020603050405020304" pitchFamily="18" charset="0"/>
              </a:rPr>
              <a:t>Iavich</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"Hybrid Implementation of </a:t>
            </a:r>
            <a:r>
              <a:rPr lang="en-US" sz="1200" kern="100" dirty="0" err="1">
                <a:effectLst/>
                <a:latin typeface="Times New Roman" panose="02020603050405020304" pitchFamily="18" charset="0"/>
                <a:ea typeface="Aptos" panose="020B0004020202020204" pitchFamily="34" charset="0"/>
                <a:cs typeface="Times New Roman" panose="02020603050405020304" pitchFamily="18" charset="0"/>
              </a:rPr>
              <a:t>Twofish</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AES, ElGamal and RSA Cryptosystems," </a:t>
            </a:r>
            <a:r>
              <a:rPr lang="en-US" sz="1200" i="1" kern="100" dirty="0">
                <a:effectLst/>
                <a:latin typeface="Times New Roman" panose="02020603050405020304" pitchFamily="18" charset="0"/>
                <a:ea typeface="Aptos" panose="020B0004020202020204" pitchFamily="34" charset="0"/>
                <a:cs typeface="Times New Roman" panose="02020603050405020304" pitchFamily="18" charset="0"/>
              </a:rPr>
              <a:t>2020 IEEE East-West Design &amp; Test Symposium (EWDTS)</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Varna, Bulgaria, 2020, pp. 1-5, </a:t>
            </a:r>
            <a:r>
              <a:rPr lang="en-US" sz="1200" kern="100" dirty="0" err="1">
                <a:effectLst/>
                <a:latin typeface="Times New Roman" panose="02020603050405020304" pitchFamily="18" charset="0"/>
                <a:ea typeface="Aptos" panose="020B0004020202020204" pitchFamily="34" charset="0"/>
                <a:cs typeface="Times New Roman" panose="02020603050405020304" pitchFamily="18" charset="0"/>
              </a:rPr>
              <a:t>doi</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10.1109/EWDTS50664.2020.9224901.</a:t>
            </a:r>
          </a:p>
          <a:p>
            <a:pPr marL="342900" marR="0" lvl="0" indent="-342900">
              <a:lnSpc>
                <a:spcPct val="107000"/>
              </a:lnSpc>
              <a:buFont typeface="+mj-lt"/>
              <a:buAutoNum type="arabicPeriod"/>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M. B.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Yassein</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Aljawarneh</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E.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Qawasmeh</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W. Mardini and Y.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Khamayseh</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"Comprehensive study of symmetric key and asymmetric key encryption algorithms," </a:t>
            </a:r>
            <a:r>
              <a:rPr lang="en-US" sz="1200" i="1" kern="100" dirty="0">
                <a:effectLst/>
                <a:latin typeface="Times New Roman" panose="02020603050405020304" pitchFamily="18" charset="0"/>
                <a:ea typeface="Times New Roman" panose="02020603050405020304" pitchFamily="18" charset="0"/>
                <a:cs typeface="Times New Roman" panose="02020603050405020304" pitchFamily="18" charset="0"/>
              </a:rPr>
              <a:t>2017 International Conference on Engineering and Technology (ICET)</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Antalya, Turkey, 2017, pp. 1-7,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10.1109/ICEngTechnol.2017.8308215.</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S. Tang and F. Liu, "A one-time pad encryption algorithm based on one-way hash and conventional block cipher," </a:t>
            </a:r>
            <a:r>
              <a:rPr lang="en-US" sz="1200" i="1" kern="100" dirty="0">
                <a:effectLst/>
                <a:latin typeface="Times New Roman" panose="02020603050405020304" pitchFamily="18" charset="0"/>
                <a:ea typeface="Times New Roman" panose="02020603050405020304" pitchFamily="18" charset="0"/>
                <a:cs typeface="Times New Roman" panose="02020603050405020304" pitchFamily="18" charset="0"/>
              </a:rPr>
              <a:t>2012 2nd International Conference on Consumer Electronics, Communications and Networks (</a:t>
            </a:r>
            <a:r>
              <a:rPr lang="en-US" sz="12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CECNet</a:t>
            </a:r>
            <a:r>
              <a:rPr lang="en-US" sz="1200" i="1" kern="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Yichang, China, 2012, pp. 72-74,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10.1109/CECNet.2012.6201917.</a:t>
            </a:r>
          </a:p>
          <a:p>
            <a:pPr marL="342900" marR="0" lvl="0" indent="-342900">
              <a:lnSpc>
                <a:spcPct val="107000"/>
              </a:lnSpc>
              <a:spcAft>
                <a:spcPts val="800"/>
              </a:spcAft>
              <a:buFont typeface="+mj-lt"/>
              <a:buAutoNum type="arabicPeriod"/>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Priyadarshini Patil, Prashant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Narayankar</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Narayan D.G.,  Meena S.M., "A Comprehensive Evaluation of Cryptographic Algorithms: DES, 3DES, AES, RSA and Blowfish" Procedia Computer Science, Volume 78, 2016, Pages 617-624, ISSN 1877-0509,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10.1016/j.procs.2016.02.108.</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CC18E951-07FE-FD21-C430-0F080D33C9FD}"/>
              </a:ext>
            </a:extLst>
          </p:cNvPr>
          <p:cNvSpPr txBox="1"/>
          <p:nvPr/>
        </p:nvSpPr>
        <p:spPr>
          <a:xfrm>
            <a:off x="1567543" y="657883"/>
            <a:ext cx="6097554" cy="461665"/>
          </a:xfrm>
          <a:prstGeom prst="rect">
            <a:avLst/>
          </a:prstGeom>
          <a:noFill/>
        </p:spPr>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b="1" u="sng" dirty="0"/>
              <a:t>References</a:t>
            </a:r>
            <a:endParaRPr kumimoji="0" lang="en-US" sz="2400" b="1" i="0" u="sng"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733095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17CA-229F-E9C2-0DB4-7077D3661415}"/>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259CD957-2320-5F79-2BF7-70C9A412E1B2}"/>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361EDB10-5359-F32D-D739-27CD170A5037}"/>
              </a:ext>
            </a:extLst>
          </p:cNvPr>
          <p:cNvSpPr>
            <a:spLocks noGrp="1"/>
          </p:cNvSpPr>
          <p:nvPr>
            <p:ph type="sldNum" sz="quarter" idx="12"/>
          </p:nvPr>
        </p:nvSpPr>
        <p:spPr/>
        <p:txBody>
          <a:bodyPr/>
          <a:lstStyle/>
          <a:p>
            <a:fld id="{D93EAE72-0FE3-4F2E-8999-74BD9984FD6F}" type="slidenum">
              <a:rPr lang="en-IN" smtClean="0"/>
              <a:pPr/>
              <a:t>16</a:t>
            </a:fld>
            <a:endParaRPr lang="en-IN" dirty="0"/>
          </a:p>
        </p:txBody>
      </p:sp>
      <p:sp>
        <p:nvSpPr>
          <p:cNvPr id="6" name="TextBox 5">
            <a:extLst>
              <a:ext uri="{FF2B5EF4-FFF2-40B4-BE49-F238E27FC236}">
                <a16:creationId xmlns:a16="http://schemas.microsoft.com/office/drawing/2014/main" id="{A50F6983-484E-855D-C9B7-B74334C803B6}"/>
              </a:ext>
            </a:extLst>
          </p:cNvPr>
          <p:cNvSpPr txBox="1"/>
          <p:nvPr/>
        </p:nvSpPr>
        <p:spPr>
          <a:xfrm>
            <a:off x="1434192" y="1203020"/>
            <a:ext cx="9323615" cy="4624215"/>
          </a:xfrm>
          <a:prstGeom prst="rect">
            <a:avLst/>
          </a:prstGeom>
          <a:noFill/>
        </p:spPr>
        <p:txBody>
          <a:bodyPr wrap="square">
            <a:spAutoFit/>
          </a:bodyPr>
          <a:lstStyle/>
          <a:p>
            <a:pPr marL="342900" marR="0" lvl="0" indent="-342900">
              <a:lnSpc>
                <a:spcPct val="107000"/>
              </a:lnSpc>
              <a:buFont typeface="+mj-lt"/>
              <a:buAutoNum type="arabicPeriod" startAt="12"/>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Chaudhary, Rajat et al. “A Security Solution for the Transmission of Confidential Data and Efficient File Authentication Based on DES, AES, DSS and RSA.” (2012).</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startAt="12"/>
            </a:pP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P. Semwal and M. K. Sharma, "Comparative study of different cryptographic algorithms for data security in cloud computing," </a:t>
            </a:r>
            <a:r>
              <a:rPr lang="en-US" sz="1200" i="1"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2017 3rd International Conference on Advances in </a:t>
            </a:r>
            <a:r>
              <a:rPr lang="en-US" sz="1200" i="1"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Computing,Communication</a:t>
            </a:r>
            <a:r>
              <a:rPr lang="en-US" sz="1200" i="1"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&amp; Automation (ICACCA) (Fall)</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Dehradun, India, 2017, pp. 1-7,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doi</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10.1109/ICACCAF.2017.8344738.</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startAt="12"/>
            </a:pP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N. J. R, R. Patil, O. Sawant, S.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Madasamy</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and S. R, "AES Algorithm with Dynamic Shift Rows and Bit Permuted Mix Column," </a:t>
            </a:r>
            <a:r>
              <a:rPr lang="en-US" sz="1200" i="1"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2023 International Conference on Next Generation Electronics (</a:t>
            </a:r>
            <a:r>
              <a:rPr lang="en-US" sz="1200" i="1"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NEleX</a:t>
            </a:r>
            <a:r>
              <a:rPr lang="en-US" sz="1200" i="1"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Vellore, India, 2023, pp. 1-6,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doi</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10.1109/NEleX59773.2023.10421625.</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startAt="12"/>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S.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Routray</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D.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Raipure</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S. R. Nayak K and N. P. Shetty, "Secure Sharing of Text Based Data Using Hybrid Encryption Algorithms in a Client-Server Model," 2021 Fourth International Conference on Electrical, Computer and Communication Technologies (ICECCT), Erode, India, 2021, pp. 1-7,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10.1109/ICECCT52121.2021.9616671.</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startAt="12"/>
            </a:pP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A.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Kubadia</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D. Idnani and Y. Jain, "Performance Evaluation of AES, ARC2, Blowfish, CAST and DES3 for Standalone Systems : Symmetric Keying Algorithms," </a:t>
            </a:r>
            <a:r>
              <a:rPr lang="en-US" sz="1200" i="1"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2019 3rd International Conference on Computing Methodologies and Communication (ICCMC)</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Erode, India, 2019, pp. 118-123,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doi</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10.1109/ICCMC.2019.8819729.</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startAt="12"/>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H. Dibas and K. E. Sabri, "A comprehensive performance empirical study of the symmetric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algorithms:AES</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3DES, Blowfish and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Twofish</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2021 International Conference on Information Technology (ICIT), Amman, Jordan, 2021, pp. 344-349,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10.1109/ICIT52682.2021.9491644.</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startAt="12"/>
            </a:pP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R. Indrayani,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Subektiningsih</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P.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Ferdiansyah</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and D. A. Satria, "Effectiveness comparison of the AES and 3DES cryptography methods on email text messages," </a:t>
            </a:r>
            <a:r>
              <a:rPr lang="en-US" sz="1200" i="1"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2019 International Conference on Information and Communications Technology (ICOIACT)</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Yogyakarta, Indonesia, 2019, pp. 66-69,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doi</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10.1109/ICOIACT46704.2019.8938579.</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startAt="12"/>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N. Raheja and A. K. Manocha, "An Efficient Encryption-Authentication Scheme for Electrocardiogram Data using the 3DES and Water Cycle Optimization Algorithm," 2021 6th International Conference on Signal Processing, Computing and Control (ISPCC), Solan, India, 2021, pp. 10-14,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10.1109/ISPCC53510.2021.9609415.</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startAt="12"/>
            </a:pP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H. S. Deshpande, K. J.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Karande</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and A. O. Mulani, "Efficient implementation of AES algorithm on FPGA," </a:t>
            </a:r>
            <a:r>
              <a:rPr lang="en-US" sz="1200" i="1"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2014 International Conference on Communication and Signal Processing</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Melmaruvathur</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India, 2014, pp. 1895-1899, </a:t>
            </a:r>
            <a:r>
              <a:rPr lang="en-US" sz="1200" kern="100" dirty="0" err="1">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doi</a:t>
            </a:r>
            <a:r>
              <a:rPr lang="en-US" sz="1200" kern="100" dirty="0">
                <a:solidFill>
                  <a:srgbClr val="333333"/>
                </a:solidFill>
                <a:effectLst/>
                <a:latin typeface="Times New Roman" panose="02020603050405020304" pitchFamily="18" charset="0"/>
                <a:ea typeface="Aptos" panose="020B0004020202020204" pitchFamily="34" charset="0"/>
                <a:cs typeface="Times New Roman" panose="02020603050405020304" pitchFamily="18" charset="0"/>
              </a:rPr>
              <a:t>: 10.1109/ICCSP.2014.6950174.</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81486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E7B4D0-A1FD-456A-B8EC-84080041D9BF}" type="datetime1">
              <a:rPr lang="en-IN" smtClean="0"/>
              <a:pPr/>
              <a:t>19-10-2025</a:t>
            </a:fld>
            <a:endParaRPr lang="en-IN" dirty="0"/>
          </a:p>
        </p:txBody>
      </p:sp>
      <p:sp>
        <p:nvSpPr>
          <p:cNvPr id="3" name="Footer Placeholder 2"/>
          <p:cNvSpPr>
            <a:spLocks noGrp="1"/>
          </p:cNvSpPr>
          <p:nvPr>
            <p:ph type="ftr" sz="quarter" idx="11"/>
          </p:nvPr>
        </p:nvSpPr>
        <p:spPr/>
        <p:txBody>
          <a:bodyPr/>
          <a:lstStyle/>
          <a:p>
            <a:pPr algn="ctr"/>
            <a:r>
              <a:rPr lang="en-IN"/>
              <a:t>ICE2CPT 2025</a:t>
            </a:r>
            <a:endParaRPr lang="en-IN" dirty="0"/>
          </a:p>
        </p:txBody>
      </p:sp>
      <p:sp>
        <p:nvSpPr>
          <p:cNvPr id="4" name="Slide Number Placeholder 3"/>
          <p:cNvSpPr>
            <a:spLocks noGrp="1"/>
          </p:cNvSpPr>
          <p:nvPr>
            <p:ph type="sldNum" sz="quarter" idx="12"/>
          </p:nvPr>
        </p:nvSpPr>
        <p:spPr/>
        <p:txBody>
          <a:bodyPr/>
          <a:lstStyle/>
          <a:p>
            <a:fld id="{D93EAE72-0FE3-4F2E-8999-74BD9984FD6F}" type="slidenum">
              <a:rPr lang="en-IN" smtClean="0"/>
              <a:pPr/>
              <a:t>17</a:t>
            </a:fld>
            <a:endParaRPr lang="en-IN" dirty="0"/>
          </a:p>
        </p:txBody>
      </p:sp>
      <p:sp>
        <p:nvSpPr>
          <p:cNvPr id="5" name="Rectangle 4"/>
          <p:cNvSpPr/>
          <p:nvPr/>
        </p:nvSpPr>
        <p:spPr>
          <a:xfrm>
            <a:off x="4378919" y="2749220"/>
            <a:ext cx="3246674" cy="923330"/>
          </a:xfrm>
          <a:prstGeom prst="rect">
            <a:avLst/>
          </a:prstGeom>
          <a:noFill/>
        </p:spPr>
        <p:txBody>
          <a:bodyPr wrap="squar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Tree>
    <p:extLst>
      <p:ext uri="{BB962C8B-B14F-4D97-AF65-F5344CB8AC3E}">
        <p14:creationId xmlns:p14="http://schemas.microsoft.com/office/powerpoint/2010/main" val="40992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51EC6C-7D5C-47A9-9D31-E1759007853F}"/>
              </a:ext>
            </a:extLst>
          </p:cNvPr>
          <p:cNvSpPr>
            <a:spLocks noGrp="1"/>
          </p:cNvSpPr>
          <p:nvPr>
            <p:ph type="dt" sz="half" idx="10"/>
          </p:nvPr>
        </p:nvSpPr>
        <p:spPr/>
        <p:txBody>
          <a:bodyPr/>
          <a:lstStyle/>
          <a:p>
            <a:fld id="{8FE7B4D0-A1FD-456A-B8EC-84080041D9BF}" type="datetime1">
              <a:rPr lang="en-IN" smtClean="0"/>
              <a:pPr/>
              <a:t>19-10-2025</a:t>
            </a:fld>
            <a:endParaRPr lang="en-IN" dirty="0"/>
          </a:p>
        </p:txBody>
      </p:sp>
      <p:sp>
        <p:nvSpPr>
          <p:cNvPr id="3" name="Footer Placeholder 2">
            <a:extLst>
              <a:ext uri="{FF2B5EF4-FFF2-40B4-BE49-F238E27FC236}">
                <a16:creationId xmlns:a16="http://schemas.microsoft.com/office/drawing/2014/main" id="{012B65B0-B879-4960-81D1-C1A5EFF1593C}"/>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B1F06341-02EF-4AB0-9AF9-0A1019A0B7AA}"/>
              </a:ext>
            </a:extLst>
          </p:cNvPr>
          <p:cNvSpPr>
            <a:spLocks noGrp="1"/>
          </p:cNvSpPr>
          <p:nvPr>
            <p:ph type="sldNum" sz="quarter" idx="12"/>
          </p:nvPr>
        </p:nvSpPr>
        <p:spPr/>
        <p:txBody>
          <a:bodyPr/>
          <a:lstStyle/>
          <a:p>
            <a:fld id="{D93EAE72-0FE3-4F2E-8999-74BD9984FD6F}" type="slidenum">
              <a:rPr lang="en-IN" smtClean="0"/>
              <a:pPr/>
              <a:t>2</a:t>
            </a:fld>
            <a:endParaRPr lang="en-IN" dirty="0"/>
          </a:p>
        </p:txBody>
      </p:sp>
      <p:sp>
        <p:nvSpPr>
          <p:cNvPr id="6" name="TextBox 5">
            <a:extLst>
              <a:ext uri="{FF2B5EF4-FFF2-40B4-BE49-F238E27FC236}">
                <a16:creationId xmlns:a16="http://schemas.microsoft.com/office/drawing/2014/main" id="{9415C36F-A5AD-9373-E544-9D4E8B9703CC}"/>
              </a:ext>
            </a:extLst>
          </p:cNvPr>
          <p:cNvSpPr txBox="1"/>
          <p:nvPr/>
        </p:nvSpPr>
        <p:spPr>
          <a:xfrm>
            <a:off x="1830357" y="1382286"/>
            <a:ext cx="6097554" cy="4093428"/>
          </a:xfrm>
          <a:prstGeom prst="rect">
            <a:avLst/>
          </a:prstGeom>
          <a:noFill/>
        </p:spPr>
        <p:txBody>
          <a:bodyPr wrap="square">
            <a:spAutoFit/>
          </a:bodyPr>
          <a:lstStyle/>
          <a:p>
            <a:pPr marL="285750"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Abstract</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Literature Review Summary</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System Architecture Diagram</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Methodology</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Results and Analysis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Conclusion and Future Work</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References</a:t>
            </a:r>
          </a:p>
          <a:p>
            <a:endParaRPr lang="en-US" dirty="0"/>
          </a:p>
        </p:txBody>
      </p:sp>
      <p:sp>
        <p:nvSpPr>
          <p:cNvPr id="8" name="TextBox 7">
            <a:extLst>
              <a:ext uri="{FF2B5EF4-FFF2-40B4-BE49-F238E27FC236}">
                <a16:creationId xmlns:a16="http://schemas.microsoft.com/office/drawing/2014/main" id="{7E10F584-5ECD-947C-5486-0D128449A634}"/>
              </a:ext>
            </a:extLst>
          </p:cNvPr>
          <p:cNvSpPr txBox="1"/>
          <p:nvPr/>
        </p:nvSpPr>
        <p:spPr>
          <a:xfrm>
            <a:off x="1830357" y="902626"/>
            <a:ext cx="6097554" cy="584775"/>
          </a:xfrm>
          <a:prstGeom prst="rect">
            <a:avLst/>
          </a:prstGeom>
          <a:noFill/>
        </p:spPr>
        <p:txBody>
          <a:bodyPr wrap="square">
            <a:spAutoFit/>
          </a:bodyPr>
          <a:lstStyle/>
          <a:p>
            <a:r>
              <a:rPr lang="en-US" sz="3200" b="1" u="sng" dirty="0">
                <a:latin typeface="Times New Roman" panose="02020603050405020304" pitchFamily="18" charset="0"/>
                <a:cs typeface="Times New Roman" panose="02020603050405020304" pitchFamily="18" charset="0"/>
              </a:rPr>
              <a:t>Contents</a:t>
            </a:r>
            <a:endParaRPr lang="en-US" sz="3200" dirty="0"/>
          </a:p>
        </p:txBody>
      </p:sp>
    </p:spTree>
    <p:extLst>
      <p:ext uri="{BB962C8B-B14F-4D97-AF65-F5344CB8AC3E}">
        <p14:creationId xmlns:p14="http://schemas.microsoft.com/office/powerpoint/2010/main" val="2940513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832D4-75EA-5B11-CEC8-1C2BE9DF5508}"/>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00CB9B19-AD95-C361-90EA-6B2F3AD1B14C}"/>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2A004360-8F74-A106-B5E3-EA85825C7D5A}"/>
              </a:ext>
            </a:extLst>
          </p:cNvPr>
          <p:cNvSpPr>
            <a:spLocks noGrp="1"/>
          </p:cNvSpPr>
          <p:nvPr>
            <p:ph type="sldNum" sz="quarter" idx="12"/>
          </p:nvPr>
        </p:nvSpPr>
        <p:spPr/>
        <p:txBody>
          <a:bodyPr/>
          <a:lstStyle/>
          <a:p>
            <a:fld id="{D93EAE72-0FE3-4F2E-8999-74BD9984FD6F}" type="slidenum">
              <a:rPr lang="en-IN" smtClean="0"/>
              <a:pPr/>
              <a:t>3</a:t>
            </a:fld>
            <a:endParaRPr lang="en-IN" dirty="0"/>
          </a:p>
        </p:txBody>
      </p:sp>
      <p:sp>
        <p:nvSpPr>
          <p:cNvPr id="6" name="TextBox 5">
            <a:extLst>
              <a:ext uri="{FF2B5EF4-FFF2-40B4-BE49-F238E27FC236}">
                <a16:creationId xmlns:a16="http://schemas.microsoft.com/office/drawing/2014/main" id="{50FC0B14-57DB-80E7-AD71-0DAE47C82F38}"/>
              </a:ext>
            </a:extLst>
          </p:cNvPr>
          <p:cNvSpPr txBox="1"/>
          <p:nvPr/>
        </p:nvSpPr>
        <p:spPr>
          <a:xfrm>
            <a:off x="1343608" y="1381313"/>
            <a:ext cx="9937102" cy="4031873"/>
          </a:xfrm>
          <a:prstGeom prst="rect">
            <a:avLst/>
          </a:prstGeom>
          <a:noFill/>
        </p:spPr>
        <p:txBody>
          <a:bodyPr wrap="square">
            <a:spAutoFit/>
          </a:bodyPr>
          <a:lstStyle/>
          <a:p>
            <a:pPr>
              <a:buNone/>
            </a:pPr>
            <a:r>
              <a:rPr lang="en-US" sz="3200" b="1" u="sng" dirty="0">
                <a:latin typeface="Times New Roman" panose="02020603050405020304" pitchFamily="18" charset="0"/>
                <a:cs typeface="Times New Roman" panose="02020603050405020304" pitchFamily="18" charset="0"/>
              </a:rPr>
              <a:t>Abstract</a:t>
            </a:r>
          </a:p>
          <a:p>
            <a:pPr>
              <a:buNone/>
            </a:pPr>
            <a:endParaRPr lang="en-US" sz="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Proposed a </a:t>
            </a:r>
            <a:r>
              <a:rPr lang="en-US" sz="2400" b="1" dirty="0">
                <a:latin typeface="Times New Roman" panose="02020603050405020304" pitchFamily="18" charset="0"/>
                <a:cs typeface="Times New Roman" panose="02020603050405020304" pitchFamily="18" charset="0"/>
              </a:rPr>
              <a:t>triple-layer encryption</a:t>
            </a:r>
            <a:r>
              <a:rPr lang="en-US" sz="2400" dirty="0">
                <a:latin typeface="Times New Roman" panose="02020603050405020304" pitchFamily="18" charset="0"/>
                <a:cs typeface="Times New Roman" panose="02020603050405020304" pitchFamily="18" charset="0"/>
              </a:rPr>
              <a:t> system combining:</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Modified Caesar Cipher</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Baudot Encoding</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AES, 3DES, and Blowfish algorithms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Evaluated on a </a:t>
            </a:r>
            <a:r>
              <a:rPr lang="en-US" sz="2400" b="1" dirty="0">
                <a:latin typeface="Times New Roman" panose="02020603050405020304" pitchFamily="18" charset="0"/>
                <a:cs typeface="Times New Roman" panose="02020603050405020304" pitchFamily="18" charset="0"/>
              </a:rPr>
              <a:t>client–server model</a:t>
            </a:r>
            <a:r>
              <a:rPr lang="en-US" sz="2400" dirty="0">
                <a:latin typeface="Times New Roman" panose="02020603050405020304" pitchFamily="18" charset="0"/>
                <a:cs typeface="Times New Roman" panose="02020603050405020304" pitchFamily="18" charset="0"/>
              </a:rPr>
              <a:t> with varying file sizes.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Metrics analyzed: </a:t>
            </a:r>
            <a:r>
              <a:rPr lang="en-US" sz="2400" b="1" dirty="0">
                <a:latin typeface="Times New Roman" panose="02020603050405020304" pitchFamily="18" charset="0"/>
                <a:cs typeface="Times New Roman" panose="02020603050405020304" pitchFamily="18" charset="0"/>
              </a:rPr>
              <a:t>Encryption time</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Decryption time</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Avalanche effect</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Aims to identify the </a:t>
            </a:r>
            <a:r>
              <a:rPr lang="en-US" sz="2400" b="1" dirty="0">
                <a:latin typeface="Times New Roman" panose="02020603050405020304" pitchFamily="18" charset="0"/>
                <a:cs typeface="Times New Roman" panose="02020603050405020304" pitchFamily="18" charset="0"/>
              </a:rPr>
              <a:t>most secure and efficient encryption</a:t>
            </a:r>
            <a:r>
              <a:rPr lang="en-US" sz="2400" dirty="0">
                <a:latin typeface="Times New Roman" panose="02020603050405020304" pitchFamily="18" charset="0"/>
                <a:cs typeface="Times New Roman" panose="02020603050405020304" pitchFamily="18" charset="0"/>
              </a:rPr>
              <a:t> technique for practical use.</a:t>
            </a:r>
          </a:p>
        </p:txBody>
      </p:sp>
    </p:spTree>
    <p:extLst>
      <p:ext uri="{BB962C8B-B14F-4D97-AF65-F5344CB8AC3E}">
        <p14:creationId xmlns:p14="http://schemas.microsoft.com/office/powerpoint/2010/main" val="333202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48A38-59ED-CABE-063C-495EE2EEDEDB}"/>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01DA4485-92AB-8F04-4C16-65407AA30DE4}"/>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DD4014FF-028A-5B52-7E8E-D325993B28E4}"/>
              </a:ext>
            </a:extLst>
          </p:cNvPr>
          <p:cNvSpPr>
            <a:spLocks noGrp="1"/>
          </p:cNvSpPr>
          <p:nvPr>
            <p:ph type="sldNum" sz="quarter" idx="12"/>
          </p:nvPr>
        </p:nvSpPr>
        <p:spPr/>
        <p:txBody>
          <a:bodyPr/>
          <a:lstStyle/>
          <a:p>
            <a:fld id="{D93EAE72-0FE3-4F2E-8999-74BD9984FD6F}" type="slidenum">
              <a:rPr lang="en-IN" smtClean="0"/>
              <a:pPr/>
              <a:t>4</a:t>
            </a:fld>
            <a:endParaRPr lang="en-IN" dirty="0"/>
          </a:p>
        </p:txBody>
      </p:sp>
      <p:sp>
        <p:nvSpPr>
          <p:cNvPr id="6" name="TextBox 5">
            <a:extLst>
              <a:ext uri="{FF2B5EF4-FFF2-40B4-BE49-F238E27FC236}">
                <a16:creationId xmlns:a16="http://schemas.microsoft.com/office/drawing/2014/main" id="{891C8F80-00CB-AA50-B857-7E2CEF390F21}"/>
              </a:ext>
            </a:extLst>
          </p:cNvPr>
          <p:cNvSpPr txBox="1"/>
          <p:nvPr/>
        </p:nvSpPr>
        <p:spPr>
          <a:xfrm>
            <a:off x="1300844" y="1228397"/>
            <a:ext cx="9130090" cy="4401205"/>
          </a:xfrm>
          <a:prstGeom prst="rect">
            <a:avLst/>
          </a:prstGeom>
          <a:noFill/>
        </p:spPr>
        <p:txBody>
          <a:bodyPr wrap="square">
            <a:spAutoFit/>
          </a:bodyPr>
          <a:lstStyle/>
          <a:p>
            <a:pPr>
              <a:buNone/>
            </a:pPr>
            <a:r>
              <a:rPr lang="en-US" sz="3200" b="1" u="sng" dirty="0">
                <a:latin typeface="Times New Roman" panose="02020603050405020304" pitchFamily="18" charset="0"/>
                <a:cs typeface="Times New Roman" panose="02020603050405020304" pitchFamily="18" charset="0"/>
              </a:rPr>
              <a:t>Introduction</a:t>
            </a:r>
          </a:p>
          <a:p>
            <a:pPr>
              <a:buNone/>
            </a:pPr>
            <a:endParaRPr lang="en-US" sz="8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Growing network expansion increases exposure to </a:t>
            </a:r>
            <a:r>
              <a:rPr lang="en-US" sz="2400" b="1" dirty="0">
                <a:latin typeface="Times New Roman" panose="02020603050405020304" pitchFamily="18" charset="0"/>
                <a:cs typeface="Times New Roman" panose="02020603050405020304" pitchFamily="18" charset="0"/>
              </a:rPr>
              <a:t>cybersecurity risks</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Encryption</a:t>
            </a:r>
            <a:r>
              <a:rPr lang="en-US" sz="2400" dirty="0">
                <a:latin typeface="Times New Roman" panose="02020603050405020304" pitchFamily="18" charset="0"/>
                <a:cs typeface="Times New Roman" panose="02020603050405020304" pitchFamily="18" charset="0"/>
              </a:rPr>
              <a:t> ensures confidentiality, integrity, and data authenticity.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research introduces a </a:t>
            </a:r>
            <a:r>
              <a:rPr lang="en-US" sz="2400" b="1" dirty="0">
                <a:latin typeface="Times New Roman" panose="02020603050405020304" pitchFamily="18" charset="0"/>
                <a:cs typeface="Times New Roman" panose="02020603050405020304" pitchFamily="18" charset="0"/>
              </a:rPr>
              <a:t>hybrid multi-layer encryption approach</a:t>
            </a:r>
            <a:r>
              <a:rPr lang="en-US" sz="2400" dirty="0">
                <a:latin typeface="Times New Roman" panose="02020603050405020304" pitchFamily="18" charset="0"/>
                <a:cs typeface="Times New Roman" panose="02020603050405020304" pitchFamily="18" charset="0"/>
              </a:rPr>
              <a:t> integrating classic and modern cryptographic methods.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Evaluates performance in </a:t>
            </a:r>
            <a:r>
              <a:rPr lang="en-US" sz="2400" b="1" dirty="0">
                <a:latin typeface="Times New Roman" panose="02020603050405020304" pitchFamily="18" charset="0"/>
                <a:cs typeface="Times New Roman" panose="02020603050405020304" pitchFamily="18" charset="0"/>
              </a:rPr>
              <a:t>real-time client-server communication</a:t>
            </a:r>
            <a:r>
              <a:rPr lang="en-US" sz="2400" dirty="0">
                <a:latin typeface="Times New Roman" panose="02020603050405020304" pitchFamily="18" charset="0"/>
                <a:cs typeface="Times New Roman" panose="02020603050405020304" pitchFamily="18" charset="0"/>
              </a:rPr>
              <a:t>.</a:t>
            </a:r>
          </a:p>
          <a:p>
            <a:r>
              <a:rPr lang="en-US" sz="2400" b="1" dirty="0">
                <a:latin typeface="Times New Roman" panose="02020603050405020304" pitchFamily="18" charset="0"/>
                <a:cs typeface="Times New Roman" panose="02020603050405020304" pitchFamily="18" charset="0"/>
              </a:rPr>
              <a:t>Key contributions:</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Comparative evaluation of AES, 3DES, Blowfish with Caesar + Baudot layers.</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Performance assessment based on timing and security parameters.</a:t>
            </a:r>
          </a:p>
        </p:txBody>
      </p:sp>
    </p:spTree>
    <p:extLst>
      <p:ext uri="{BB962C8B-B14F-4D97-AF65-F5344CB8AC3E}">
        <p14:creationId xmlns:p14="http://schemas.microsoft.com/office/powerpoint/2010/main" val="1284595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83F62C-F45F-B2BF-466D-96C77DAE6CE5}"/>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E0299C49-6E9A-CBA4-632B-580E7D7F07E2}"/>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DA6FBC0C-1AE1-B689-3287-C9A66ED26405}"/>
              </a:ext>
            </a:extLst>
          </p:cNvPr>
          <p:cNvSpPr>
            <a:spLocks noGrp="1"/>
          </p:cNvSpPr>
          <p:nvPr>
            <p:ph type="sldNum" sz="quarter" idx="12"/>
          </p:nvPr>
        </p:nvSpPr>
        <p:spPr/>
        <p:txBody>
          <a:bodyPr/>
          <a:lstStyle/>
          <a:p>
            <a:fld id="{D93EAE72-0FE3-4F2E-8999-74BD9984FD6F}" type="slidenum">
              <a:rPr lang="en-IN" smtClean="0"/>
              <a:pPr/>
              <a:t>5</a:t>
            </a:fld>
            <a:endParaRPr lang="en-IN" dirty="0"/>
          </a:p>
        </p:txBody>
      </p:sp>
      <p:sp>
        <p:nvSpPr>
          <p:cNvPr id="8" name="TextBox 7">
            <a:extLst>
              <a:ext uri="{FF2B5EF4-FFF2-40B4-BE49-F238E27FC236}">
                <a16:creationId xmlns:a16="http://schemas.microsoft.com/office/drawing/2014/main" id="{478581DE-3AB5-A02D-2098-8DEB97318E47}"/>
              </a:ext>
            </a:extLst>
          </p:cNvPr>
          <p:cNvSpPr txBox="1"/>
          <p:nvPr/>
        </p:nvSpPr>
        <p:spPr>
          <a:xfrm>
            <a:off x="1356050" y="1316475"/>
            <a:ext cx="9252856" cy="3662541"/>
          </a:xfrm>
          <a:prstGeom prst="rect">
            <a:avLst/>
          </a:prstGeom>
          <a:noFill/>
        </p:spPr>
        <p:txBody>
          <a:bodyPr wrap="square">
            <a:spAutoFit/>
          </a:bodyPr>
          <a:lstStyle/>
          <a:p>
            <a:pPr>
              <a:buNone/>
            </a:pPr>
            <a:r>
              <a:rPr lang="en-US" sz="3200" b="1" u="sng" dirty="0">
                <a:latin typeface="Times New Roman" panose="02020603050405020304" pitchFamily="18" charset="0"/>
                <a:cs typeface="Times New Roman" panose="02020603050405020304" pitchFamily="18" charset="0"/>
              </a:rPr>
              <a:t>Literature Review Summary</a:t>
            </a:r>
          </a:p>
          <a:p>
            <a:pPr>
              <a:buNone/>
            </a:pPr>
            <a:endParaRPr lang="en-US" sz="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Prior works compared AES, DES, Blowfish, RSA, </a:t>
            </a:r>
            <a:r>
              <a:rPr lang="en-US" sz="2400" dirty="0" err="1">
                <a:latin typeface="Times New Roman" panose="02020603050405020304" pitchFamily="18" charset="0"/>
                <a:cs typeface="Times New Roman" panose="02020603050405020304" pitchFamily="18" charset="0"/>
              </a:rPr>
              <a:t>Twofish</a:t>
            </a:r>
            <a:r>
              <a:rPr lang="en-US" sz="2400" dirty="0">
                <a:latin typeface="Times New Roman" panose="02020603050405020304" pitchFamily="18" charset="0"/>
                <a:cs typeface="Times New Roman" panose="02020603050405020304" pitchFamily="18" charset="0"/>
              </a:rPr>
              <a:t> in terms of </a:t>
            </a:r>
            <a:r>
              <a:rPr lang="en-US" sz="2400" b="1" dirty="0">
                <a:latin typeface="Times New Roman" panose="02020603050405020304" pitchFamily="18" charset="0"/>
                <a:cs typeface="Times New Roman" panose="02020603050405020304" pitchFamily="18" charset="0"/>
              </a:rPr>
              <a:t>speed, memory, and security</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AES</a:t>
            </a:r>
            <a:r>
              <a:rPr lang="en-US" sz="2400" dirty="0">
                <a:latin typeface="Times New Roman" panose="02020603050405020304" pitchFamily="18" charset="0"/>
                <a:cs typeface="Times New Roman" panose="02020603050405020304" pitchFamily="18" charset="0"/>
              </a:rPr>
              <a:t> found fastest and highly secure; </a:t>
            </a:r>
            <a:r>
              <a:rPr lang="en-US" sz="2400" b="1" dirty="0">
                <a:latin typeface="Times New Roman" panose="02020603050405020304" pitchFamily="18" charset="0"/>
                <a:cs typeface="Times New Roman" panose="02020603050405020304" pitchFamily="18" charset="0"/>
              </a:rPr>
              <a:t>3DES</a:t>
            </a:r>
            <a:r>
              <a:rPr lang="en-US" sz="2400" dirty="0">
                <a:latin typeface="Times New Roman" panose="02020603050405020304" pitchFamily="18" charset="0"/>
                <a:cs typeface="Times New Roman" panose="02020603050405020304" pitchFamily="18" charset="0"/>
              </a:rPr>
              <a:t> secure but slower; </a:t>
            </a:r>
            <a:r>
              <a:rPr lang="en-US" sz="2400" b="1" dirty="0">
                <a:latin typeface="Times New Roman" panose="02020603050405020304" pitchFamily="18" charset="0"/>
                <a:cs typeface="Times New Roman" panose="02020603050405020304" pitchFamily="18" charset="0"/>
              </a:rPr>
              <a:t>Blowfish</a:t>
            </a:r>
            <a:r>
              <a:rPr lang="en-US" sz="2400" dirty="0">
                <a:latin typeface="Times New Roman" panose="02020603050405020304" pitchFamily="18" charset="0"/>
                <a:cs typeface="Times New Roman" panose="02020603050405020304" pitchFamily="18" charset="0"/>
              </a:rPr>
              <a:t> efficient for low-memory systems.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Several studies proposed </a:t>
            </a:r>
            <a:r>
              <a:rPr lang="en-US" sz="2400" b="1" dirty="0">
                <a:latin typeface="Times New Roman" panose="02020603050405020304" pitchFamily="18" charset="0"/>
                <a:cs typeface="Times New Roman" panose="02020603050405020304" pitchFamily="18" charset="0"/>
              </a:rPr>
              <a:t>hybrid cryptography</a:t>
            </a:r>
            <a:r>
              <a:rPr lang="en-US" sz="2400" dirty="0">
                <a:latin typeface="Times New Roman" panose="02020603050405020304" pitchFamily="18" charset="0"/>
                <a:cs typeface="Times New Roman" panose="02020603050405020304" pitchFamily="18" charset="0"/>
              </a:rPr>
              <a:t> combining symmetric and asymmetric systems (e.g., AES + RSA).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Research gap: Few works explored combining </a:t>
            </a:r>
            <a:r>
              <a:rPr lang="en-US" sz="2400" b="1" dirty="0">
                <a:latin typeface="Times New Roman" panose="02020603050405020304" pitchFamily="18" charset="0"/>
                <a:cs typeface="Times New Roman" panose="02020603050405020304" pitchFamily="18" charset="0"/>
              </a:rPr>
              <a:t>classic encoding (Baudot)</a:t>
            </a:r>
            <a:r>
              <a:rPr lang="en-US" sz="2400" dirty="0">
                <a:latin typeface="Times New Roman" panose="02020603050405020304" pitchFamily="18" charset="0"/>
                <a:cs typeface="Times New Roman" panose="02020603050405020304" pitchFamily="18" charset="0"/>
              </a:rPr>
              <a:t> with </a:t>
            </a:r>
            <a:r>
              <a:rPr lang="en-US" sz="2400" b="1" dirty="0">
                <a:latin typeface="Times New Roman" panose="02020603050405020304" pitchFamily="18" charset="0"/>
                <a:cs typeface="Times New Roman" panose="02020603050405020304" pitchFamily="18" charset="0"/>
              </a:rPr>
              <a:t>modern encryption</a:t>
            </a:r>
            <a:r>
              <a:rPr lang="en-US" sz="2400" dirty="0">
                <a:latin typeface="Times New Roman" panose="02020603050405020304" pitchFamily="18" charset="0"/>
                <a:cs typeface="Times New Roman" panose="02020603050405020304" pitchFamily="18" charset="0"/>
              </a:rPr>
              <a:t> for layered protection.</a:t>
            </a:r>
          </a:p>
        </p:txBody>
      </p:sp>
    </p:spTree>
    <p:extLst>
      <p:ext uri="{BB962C8B-B14F-4D97-AF65-F5344CB8AC3E}">
        <p14:creationId xmlns:p14="http://schemas.microsoft.com/office/powerpoint/2010/main" val="72351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A017D-CE46-EF9F-70B4-67B80A9F2180}"/>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54E6897D-E37D-F52D-4B4B-D8AE0E1C13E2}"/>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BCA88F8A-61AB-DD45-5D17-AF54B1B92F17}"/>
              </a:ext>
            </a:extLst>
          </p:cNvPr>
          <p:cNvSpPr>
            <a:spLocks noGrp="1"/>
          </p:cNvSpPr>
          <p:nvPr>
            <p:ph type="sldNum" sz="quarter" idx="12"/>
          </p:nvPr>
        </p:nvSpPr>
        <p:spPr/>
        <p:txBody>
          <a:bodyPr/>
          <a:lstStyle/>
          <a:p>
            <a:fld id="{D93EAE72-0FE3-4F2E-8999-74BD9984FD6F}" type="slidenum">
              <a:rPr lang="en-IN" smtClean="0"/>
              <a:pPr/>
              <a:t>6</a:t>
            </a:fld>
            <a:endParaRPr lang="en-IN" dirty="0"/>
          </a:p>
        </p:txBody>
      </p:sp>
      <p:sp>
        <p:nvSpPr>
          <p:cNvPr id="6" name="TextBox 5">
            <a:extLst>
              <a:ext uri="{FF2B5EF4-FFF2-40B4-BE49-F238E27FC236}">
                <a16:creationId xmlns:a16="http://schemas.microsoft.com/office/drawing/2014/main" id="{1FEDE6C6-1048-5CCF-1ECD-B6528F566FA1}"/>
              </a:ext>
            </a:extLst>
          </p:cNvPr>
          <p:cNvSpPr txBox="1"/>
          <p:nvPr/>
        </p:nvSpPr>
        <p:spPr>
          <a:xfrm>
            <a:off x="3477987" y="557118"/>
            <a:ext cx="6097554" cy="584775"/>
          </a:xfrm>
          <a:prstGeom prst="rect">
            <a:avLst/>
          </a:prstGeom>
          <a:noFill/>
        </p:spPr>
        <p:txBody>
          <a:bodyPr wrap="square">
            <a:spAutoFit/>
          </a:bodyPr>
          <a:lstStyle/>
          <a:p>
            <a:pPr>
              <a:buNone/>
            </a:pPr>
            <a:r>
              <a:rPr lang="en-US" sz="3200" b="1" u="sng" dirty="0">
                <a:latin typeface="Times New Roman" panose="02020603050405020304" pitchFamily="18" charset="0"/>
                <a:cs typeface="Times New Roman" panose="02020603050405020304" pitchFamily="18" charset="0"/>
              </a:rPr>
              <a:t>System Architecture Diagram</a:t>
            </a:r>
          </a:p>
        </p:txBody>
      </p:sp>
      <p:pic>
        <p:nvPicPr>
          <p:cNvPr id="8" name="Picture 7">
            <a:extLst>
              <a:ext uri="{FF2B5EF4-FFF2-40B4-BE49-F238E27FC236}">
                <a16:creationId xmlns:a16="http://schemas.microsoft.com/office/drawing/2014/main" id="{A3D908FF-5275-6B70-2F86-233B50AF32E5}"/>
              </a:ext>
            </a:extLst>
          </p:cNvPr>
          <p:cNvPicPr>
            <a:picLocks noChangeAspect="1"/>
          </p:cNvPicPr>
          <p:nvPr/>
        </p:nvPicPr>
        <p:blipFill>
          <a:blip r:embed="rId2"/>
          <a:stretch>
            <a:fillRect/>
          </a:stretch>
        </p:blipFill>
        <p:spPr>
          <a:xfrm>
            <a:off x="1204230" y="1761892"/>
            <a:ext cx="9783540" cy="3472581"/>
          </a:xfrm>
          <a:prstGeom prst="rect">
            <a:avLst/>
          </a:prstGeom>
        </p:spPr>
      </p:pic>
    </p:spTree>
    <p:extLst>
      <p:ext uri="{BB962C8B-B14F-4D97-AF65-F5344CB8AC3E}">
        <p14:creationId xmlns:p14="http://schemas.microsoft.com/office/powerpoint/2010/main" val="4131548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FC3802-1A02-6175-FD2C-78CA0493D6E8}"/>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883241C8-C77E-F040-3DAB-6254BCF838B2}"/>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F33D8824-F5A6-5AB3-E18B-2592D1CDDB4E}"/>
              </a:ext>
            </a:extLst>
          </p:cNvPr>
          <p:cNvSpPr>
            <a:spLocks noGrp="1"/>
          </p:cNvSpPr>
          <p:nvPr>
            <p:ph type="sldNum" sz="quarter" idx="12"/>
          </p:nvPr>
        </p:nvSpPr>
        <p:spPr/>
        <p:txBody>
          <a:bodyPr/>
          <a:lstStyle/>
          <a:p>
            <a:fld id="{D93EAE72-0FE3-4F2E-8999-74BD9984FD6F}" type="slidenum">
              <a:rPr lang="en-IN" smtClean="0"/>
              <a:pPr/>
              <a:t>7</a:t>
            </a:fld>
            <a:endParaRPr lang="en-IN" dirty="0"/>
          </a:p>
        </p:txBody>
      </p:sp>
      <p:sp>
        <p:nvSpPr>
          <p:cNvPr id="7" name="TextBox 6">
            <a:extLst>
              <a:ext uri="{FF2B5EF4-FFF2-40B4-BE49-F238E27FC236}">
                <a16:creationId xmlns:a16="http://schemas.microsoft.com/office/drawing/2014/main" id="{0A9080BA-99B0-501A-1AF0-545D63A70074}"/>
              </a:ext>
            </a:extLst>
          </p:cNvPr>
          <p:cNvSpPr txBox="1"/>
          <p:nvPr/>
        </p:nvSpPr>
        <p:spPr>
          <a:xfrm>
            <a:off x="2647562" y="342513"/>
            <a:ext cx="6097554" cy="584775"/>
          </a:xfrm>
          <a:prstGeom prst="rect">
            <a:avLst/>
          </a:prstGeom>
          <a:noFill/>
        </p:spPr>
        <p:txBody>
          <a:bodyPr wrap="square">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200" b="1" u="sng" dirty="0">
                <a:solidFill>
                  <a:srgbClr val="000000"/>
                </a:solidFill>
                <a:latin typeface="Times New Roman"/>
                <a:ea typeface="Times New Roman"/>
                <a:cs typeface="Times New Roman"/>
                <a:sym typeface="Times New Roman"/>
              </a:rPr>
              <a:t>Methodology</a:t>
            </a:r>
            <a:endParaRPr kumimoji="0" lang="en-US" sz="3200" b="1" i="0" u="sng"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
        <p:nvSpPr>
          <p:cNvPr id="9" name="TextBox 8">
            <a:extLst>
              <a:ext uri="{FF2B5EF4-FFF2-40B4-BE49-F238E27FC236}">
                <a16:creationId xmlns:a16="http://schemas.microsoft.com/office/drawing/2014/main" id="{49E4CEF4-7F63-73F3-E479-CF6B93116943}"/>
              </a:ext>
            </a:extLst>
          </p:cNvPr>
          <p:cNvSpPr txBox="1"/>
          <p:nvPr/>
        </p:nvSpPr>
        <p:spPr>
          <a:xfrm>
            <a:off x="389466" y="1089163"/>
            <a:ext cx="7581121" cy="5632311"/>
          </a:xfrm>
          <a:prstGeom prst="rect">
            <a:avLst/>
          </a:prstGeom>
          <a:noFill/>
        </p:spPr>
        <p:txBody>
          <a:bodyPr wrap="square">
            <a:spAutoFit/>
          </a:bodyPr>
          <a:lstStyle/>
          <a:p>
            <a:r>
              <a:rPr lang="en-US" sz="2000" b="1" u="sng" dirty="0">
                <a:latin typeface="Times New Roman" panose="02020603050405020304" pitchFamily="18" charset="0"/>
                <a:cs typeface="Times New Roman" panose="02020603050405020304" pitchFamily="18" charset="0"/>
              </a:rPr>
              <a:t>Modified Caesar Cipher Algorithm</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Here in the give algorithm Caesar cipher, a traditional method of encrypting data is used but with a circular linked list to decide the shift value also on the count of adjacent words in the sentence plan.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modification added on to the classic cipher further employs variable shifts for each apart of the word thereby making it even more secure.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first step is to create a circular linked list of the words which constitute the input sentence; the value in each node is the word’s length.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setup means that each of the words will be shifted using a number each of which will be the length of the next word in the sequence.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string contains only one word, the shift value is equal to half the size of that word– this is a default shift value but variable so as to give the basic and variable level of encryption. This is shown in Algorithm 1.</a:t>
            </a:r>
          </a:p>
          <a:p>
            <a:pPr algn="just"/>
            <a:endParaRPr lang="en-US"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9994742-15E0-4853-EF78-D58634577AD0}"/>
              </a:ext>
            </a:extLst>
          </p:cNvPr>
          <p:cNvPicPr>
            <a:picLocks noChangeAspect="1"/>
          </p:cNvPicPr>
          <p:nvPr/>
        </p:nvPicPr>
        <p:blipFill>
          <a:blip r:embed="rId2"/>
          <a:stretch>
            <a:fillRect/>
          </a:stretch>
        </p:blipFill>
        <p:spPr>
          <a:xfrm>
            <a:off x="7891450" y="1763487"/>
            <a:ext cx="4300550" cy="3928186"/>
          </a:xfrm>
          <a:prstGeom prst="rect">
            <a:avLst/>
          </a:prstGeom>
        </p:spPr>
      </p:pic>
    </p:spTree>
    <p:extLst>
      <p:ext uri="{BB962C8B-B14F-4D97-AF65-F5344CB8AC3E}">
        <p14:creationId xmlns:p14="http://schemas.microsoft.com/office/powerpoint/2010/main" val="331547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32108-D495-6277-CD27-4547A3A0FCDA}"/>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B1A0DE58-45E3-C984-31DD-31ED8EEB622F}"/>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FB0FF619-3FBF-1D04-BEF5-8236BF92B5D0}"/>
              </a:ext>
            </a:extLst>
          </p:cNvPr>
          <p:cNvSpPr>
            <a:spLocks noGrp="1"/>
          </p:cNvSpPr>
          <p:nvPr>
            <p:ph type="sldNum" sz="quarter" idx="12"/>
          </p:nvPr>
        </p:nvSpPr>
        <p:spPr/>
        <p:txBody>
          <a:bodyPr/>
          <a:lstStyle/>
          <a:p>
            <a:fld id="{D93EAE72-0FE3-4F2E-8999-74BD9984FD6F}" type="slidenum">
              <a:rPr lang="en-IN" smtClean="0"/>
              <a:pPr/>
              <a:t>8</a:t>
            </a:fld>
            <a:endParaRPr lang="en-IN" dirty="0"/>
          </a:p>
        </p:txBody>
      </p:sp>
      <p:sp>
        <p:nvSpPr>
          <p:cNvPr id="6" name="TextBox 5">
            <a:extLst>
              <a:ext uri="{FF2B5EF4-FFF2-40B4-BE49-F238E27FC236}">
                <a16:creationId xmlns:a16="http://schemas.microsoft.com/office/drawing/2014/main" id="{C4393FF2-C70B-F39A-166F-678B939C811A}"/>
              </a:ext>
            </a:extLst>
          </p:cNvPr>
          <p:cNvSpPr txBox="1"/>
          <p:nvPr/>
        </p:nvSpPr>
        <p:spPr>
          <a:xfrm>
            <a:off x="1565210" y="515512"/>
            <a:ext cx="9015703" cy="6001643"/>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Modified Caesar Cipher Example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algorithm is explained with the help of an example sentence: “He is good boy.”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all the words are arranged in circular linked list where the pointer of the first word is linked to the next node.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Since it has kind of circular linked list, that is why the last word of the sentence leads one again to the first word.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encrypting the word “He”, length of the next word “is” will given as the key shift.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continues until entire sentence has been encrypted, of which the encrypted cipher text is ‘</a:t>
            </a:r>
            <a:r>
              <a:rPr lang="en-US" sz="2400" dirty="0" err="1">
                <a:latin typeface="Times New Roman" panose="02020603050405020304" pitchFamily="18" charset="0"/>
                <a:cs typeface="Times New Roman" panose="02020603050405020304" pitchFamily="18" charset="0"/>
              </a:rPr>
              <a:t>Jg</a:t>
            </a:r>
            <a:r>
              <a:rPr lang="en-US" sz="2400" dirty="0">
                <a:latin typeface="Times New Roman" panose="02020603050405020304" pitchFamily="18" charset="0"/>
                <a:cs typeface="Times New Roman" panose="02020603050405020304" pitchFamily="18" charset="0"/>
              </a:rPr>
              <a:t> mw </a:t>
            </a:r>
            <a:r>
              <a:rPr lang="en-US" sz="2400" dirty="0" err="1">
                <a:latin typeface="Times New Roman" panose="02020603050405020304" pitchFamily="18" charset="0"/>
                <a:cs typeface="Times New Roman" panose="02020603050405020304" pitchFamily="18" charset="0"/>
              </a:rPr>
              <a:t>jrrg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dqa</a:t>
            </a:r>
            <a:r>
              <a:rPr lang="en-US" sz="24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the case when the input contains only one word, the key shift value is therefore the half of the length of that word.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instance, to encrypt the word “Crime”, which has a length of 5, the floor division operator computes the key shift as 2 (5//2), and the encrypted cipher text for the word is “</a:t>
            </a:r>
            <a:r>
              <a:rPr lang="en-US" sz="2400" dirty="0" err="1">
                <a:latin typeface="Times New Roman" panose="02020603050405020304" pitchFamily="18" charset="0"/>
                <a:cs typeface="Times New Roman" panose="02020603050405020304" pitchFamily="18" charset="0"/>
              </a:rPr>
              <a:t>Etkog</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03025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3DB81A-BD38-063E-3D3F-BFA288B8C9C2}"/>
              </a:ext>
            </a:extLst>
          </p:cNvPr>
          <p:cNvSpPr>
            <a:spLocks noGrp="1"/>
          </p:cNvSpPr>
          <p:nvPr>
            <p:ph type="dt" sz="half" idx="10"/>
          </p:nvPr>
        </p:nvSpPr>
        <p:spPr/>
        <p:txBody>
          <a:bodyPr/>
          <a:lstStyle/>
          <a:p>
            <a:fld id="{8FE7B4D0-A1FD-456A-B8EC-84080041D9BF}" type="datetime1">
              <a:rPr lang="en-IN" smtClean="0"/>
              <a:pPr/>
              <a:t>20-10-2025</a:t>
            </a:fld>
            <a:endParaRPr lang="en-IN" dirty="0"/>
          </a:p>
        </p:txBody>
      </p:sp>
      <p:sp>
        <p:nvSpPr>
          <p:cNvPr id="3" name="Footer Placeholder 2">
            <a:extLst>
              <a:ext uri="{FF2B5EF4-FFF2-40B4-BE49-F238E27FC236}">
                <a16:creationId xmlns:a16="http://schemas.microsoft.com/office/drawing/2014/main" id="{8A542AFE-5C98-C342-05E8-54272B5C88D5}"/>
              </a:ext>
            </a:extLst>
          </p:cNvPr>
          <p:cNvSpPr>
            <a:spLocks noGrp="1"/>
          </p:cNvSpPr>
          <p:nvPr>
            <p:ph type="ftr" sz="quarter" idx="11"/>
          </p:nvPr>
        </p:nvSpPr>
        <p:spPr/>
        <p:txBody>
          <a:bodyPr/>
          <a:lstStyle/>
          <a:p>
            <a:pPr algn="ctr"/>
            <a:r>
              <a:rPr lang="en-IN"/>
              <a:t>ICE2CPT 2025</a:t>
            </a:r>
            <a:endParaRPr lang="en-IN" dirty="0"/>
          </a:p>
        </p:txBody>
      </p:sp>
      <p:sp>
        <p:nvSpPr>
          <p:cNvPr id="4" name="Slide Number Placeholder 3">
            <a:extLst>
              <a:ext uri="{FF2B5EF4-FFF2-40B4-BE49-F238E27FC236}">
                <a16:creationId xmlns:a16="http://schemas.microsoft.com/office/drawing/2014/main" id="{4449AA19-7ABC-1453-7CE8-78AA94F4CC6D}"/>
              </a:ext>
            </a:extLst>
          </p:cNvPr>
          <p:cNvSpPr>
            <a:spLocks noGrp="1"/>
          </p:cNvSpPr>
          <p:nvPr>
            <p:ph type="sldNum" sz="quarter" idx="12"/>
          </p:nvPr>
        </p:nvSpPr>
        <p:spPr/>
        <p:txBody>
          <a:bodyPr/>
          <a:lstStyle/>
          <a:p>
            <a:fld id="{D93EAE72-0FE3-4F2E-8999-74BD9984FD6F}" type="slidenum">
              <a:rPr lang="en-IN" smtClean="0"/>
              <a:pPr/>
              <a:t>9</a:t>
            </a:fld>
            <a:endParaRPr lang="en-IN" dirty="0"/>
          </a:p>
        </p:txBody>
      </p:sp>
      <p:sp>
        <p:nvSpPr>
          <p:cNvPr id="6" name="TextBox 5">
            <a:extLst>
              <a:ext uri="{FF2B5EF4-FFF2-40B4-BE49-F238E27FC236}">
                <a16:creationId xmlns:a16="http://schemas.microsoft.com/office/drawing/2014/main" id="{0398927B-483D-2717-0BA9-F17CE65E52A6}"/>
              </a:ext>
            </a:extLst>
          </p:cNvPr>
          <p:cNvSpPr txBox="1"/>
          <p:nvPr/>
        </p:nvSpPr>
        <p:spPr>
          <a:xfrm>
            <a:off x="1434582" y="531845"/>
            <a:ext cx="5787312" cy="5570756"/>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Baudot Code</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Baudot code is a 5-bit character set used at first in telegraphy data transmission.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this project the Baudot code is used to put Caesar cipher’s output into standardized format to encrypt the text through modern algorithms like AES, 3DES or Blowfish.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encoding helps to convert texts to bits, which is a very important segment in the process of encryption.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plain text “Crime” is encrypted to “</a:t>
            </a:r>
            <a:r>
              <a:rPr lang="en-US" sz="2200" dirty="0" err="1">
                <a:latin typeface="Times New Roman" panose="02020603050405020304" pitchFamily="18" charset="0"/>
                <a:cs typeface="Times New Roman" panose="02020603050405020304" pitchFamily="18" charset="0"/>
              </a:rPr>
              <a:t>Etkog</a:t>
            </a:r>
            <a:r>
              <a:rPr lang="en-US" sz="2200" dirty="0">
                <a:latin typeface="Times New Roman" panose="02020603050405020304" pitchFamily="18" charset="0"/>
                <a:cs typeface="Times New Roman" panose="02020603050405020304" pitchFamily="18" charset="0"/>
              </a:rPr>
              <a:t>” using Modified Caesar cipher as discussed previously.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cipher text is then encoded into Baudot code as “0000110000011111100011010” taken from the Table 1 for secure transmission.</a:t>
            </a:r>
            <a:r>
              <a:rPr lang="en-US" sz="2400" dirty="0">
                <a:latin typeface="Times New Roman" panose="02020603050405020304" pitchFamily="18" charset="0"/>
                <a:cs typeface="Times New Roman" panose="02020603050405020304" pitchFamily="18" charset="0"/>
              </a:rPr>
              <a:t> </a:t>
            </a:r>
          </a:p>
        </p:txBody>
      </p:sp>
      <p:pic>
        <p:nvPicPr>
          <p:cNvPr id="7" name="Picture 6">
            <a:extLst>
              <a:ext uri="{FF2B5EF4-FFF2-40B4-BE49-F238E27FC236}">
                <a16:creationId xmlns:a16="http://schemas.microsoft.com/office/drawing/2014/main" id="{050E6711-1F4D-5C19-6433-9CD73D67E951}"/>
              </a:ext>
            </a:extLst>
          </p:cNvPr>
          <p:cNvPicPr>
            <a:picLocks noChangeAspect="1"/>
          </p:cNvPicPr>
          <p:nvPr/>
        </p:nvPicPr>
        <p:blipFill>
          <a:blip r:embed="rId2"/>
          <a:stretch>
            <a:fillRect/>
          </a:stretch>
        </p:blipFill>
        <p:spPr>
          <a:xfrm>
            <a:off x="7153022" y="0"/>
            <a:ext cx="3604396" cy="6807966"/>
          </a:xfrm>
          <a:prstGeom prst="rect">
            <a:avLst/>
          </a:prstGeom>
        </p:spPr>
      </p:pic>
    </p:spTree>
    <p:extLst>
      <p:ext uri="{BB962C8B-B14F-4D97-AF65-F5344CB8AC3E}">
        <p14:creationId xmlns:p14="http://schemas.microsoft.com/office/powerpoint/2010/main" val="492572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2528</Words>
  <Application>Microsoft Office PowerPoint</Application>
  <PresentationFormat>Widescreen</PresentationFormat>
  <Paragraphs>176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Prakash</dc:creator>
  <cp:lastModifiedBy>Tejesh Geda</cp:lastModifiedBy>
  <cp:revision>24</cp:revision>
  <dcterms:created xsi:type="dcterms:W3CDTF">2025-10-15T17:59:26Z</dcterms:created>
  <dcterms:modified xsi:type="dcterms:W3CDTF">2025-10-19T19:31:01Z</dcterms:modified>
</cp:coreProperties>
</file>